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377" r:id="rId2"/>
    <p:sldId id="385" r:id="rId3"/>
    <p:sldId id="3247" r:id="rId4"/>
    <p:sldId id="3292" r:id="rId5"/>
    <p:sldId id="3293" r:id="rId6"/>
    <p:sldId id="3294" r:id="rId7"/>
    <p:sldId id="3291" r:id="rId8"/>
    <p:sldId id="3237" r:id="rId9"/>
    <p:sldId id="3238" r:id="rId10"/>
    <p:sldId id="3249" r:id="rId11"/>
    <p:sldId id="3254" r:id="rId12"/>
    <p:sldId id="3243" r:id="rId13"/>
    <p:sldId id="3260" r:id="rId14"/>
    <p:sldId id="3250" r:id="rId15"/>
    <p:sldId id="3255" r:id="rId16"/>
    <p:sldId id="3261" r:id="rId17"/>
    <p:sldId id="3262" r:id="rId18"/>
    <p:sldId id="3251" r:id="rId19"/>
    <p:sldId id="3256" r:id="rId20"/>
    <p:sldId id="3263" r:id="rId21"/>
    <p:sldId id="3264" r:id="rId22"/>
    <p:sldId id="3252" r:id="rId23"/>
    <p:sldId id="3257" r:id="rId24"/>
    <p:sldId id="3265" r:id="rId25"/>
    <p:sldId id="3266" r:id="rId26"/>
    <p:sldId id="3253" r:id="rId27"/>
    <p:sldId id="3258" r:id="rId28"/>
    <p:sldId id="3267" r:id="rId29"/>
    <p:sldId id="3274" r:id="rId30"/>
    <p:sldId id="3270" r:id="rId31"/>
    <p:sldId id="3271" r:id="rId32"/>
    <p:sldId id="3272" r:id="rId33"/>
    <p:sldId id="3273" r:id="rId34"/>
    <p:sldId id="3268" r:id="rId35"/>
    <p:sldId id="3275" r:id="rId36"/>
    <p:sldId id="3276" r:id="rId37"/>
    <p:sldId id="3277" r:id="rId38"/>
    <p:sldId id="3278" r:id="rId39"/>
    <p:sldId id="3279" r:id="rId40"/>
    <p:sldId id="3280" r:id="rId41"/>
    <p:sldId id="3281" r:id="rId42"/>
    <p:sldId id="3282" r:id="rId43"/>
    <p:sldId id="3269" r:id="rId44"/>
    <p:sldId id="3283" r:id="rId45"/>
    <p:sldId id="3284" r:id="rId46"/>
    <p:sldId id="3285" r:id="rId47"/>
    <p:sldId id="3286" r:id="rId48"/>
    <p:sldId id="3287" r:id="rId49"/>
    <p:sldId id="3288" r:id="rId50"/>
    <p:sldId id="3289" r:id="rId51"/>
    <p:sldId id="3290" r:id="rId52"/>
    <p:sldId id="3295" r:id="rId53"/>
    <p:sldId id="3296" r:id="rId54"/>
    <p:sldId id="3297" r:id="rId55"/>
    <p:sldId id="3298" r:id="rId56"/>
    <p:sldId id="3259" r:id="rId57"/>
    <p:sldId id="3299" r:id="rId58"/>
    <p:sldId id="442" r:id="rId59"/>
  </p:sldIdLst>
  <p:sldSz cx="12192000" cy="6858000"/>
  <p:notesSz cx="6858000" cy="9144000"/>
  <p:defaultText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AEAA"/>
    <a:srgbClr val="95B4B4"/>
    <a:srgbClr val="387068"/>
    <a:srgbClr val="739A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80"/>
    <p:restoredTop sz="96327"/>
  </p:normalViewPr>
  <p:slideViewPr>
    <p:cSldViewPr snapToGrid="0" snapToObjects="1">
      <p:cViewPr>
        <p:scale>
          <a:sx n="130" d="100"/>
          <a:sy n="130"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FB96C-41FC-D149-A229-B2D79939AED9}" type="datetimeFigureOut">
              <a:rPr lang="en-RO" smtClean="0"/>
              <a:t>25.07.2022</a:t>
            </a:fld>
            <a:endParaRPr lang="en-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1C58B-AE04-E643-A090-0235A0155DBC}" type="slidenum">
              <a:rPr lang="en-RO" smtClean="0"/>
              <a:t>‹#›</a:t>
            </a:fld>
            <a:endParaRPr lang="en-RO"/>
          </a:p>
        </p:txBody>
      </p:sp>
    </p:spTree>
    <p:extLst>
      <p:ext uri="{BB962C8B-B14F-4D97-AF65-F5344CB8AC3E}">
        <p14:creationId xmlns:p14="http://schemas.microsoft.com/office/powerpoint/2010/main" val="2353523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25000" dirty="0"/>
          </a:p>
        </p:txBody>
      </p:sp>
      <p:sp>
        <p:nvSpPr>
          <p:cNvPr id="4" name="Slide Number Placeholder 3"/>
          <p:cNvSpPr>
            <a:spLocks noGrp="1"/>
          </p:cNvSpPr>
          <p:nvPr>
            <p:ph type="sldNum" sz="quarter" idx="10"/>
          </p:nvPr>
        </p:nvSpPr>
        <p:spPr/>
        <p:txBody>
          <a:bodyPr/>
          <a:lstStyle/>
          <a:p>
            <a:fld id="{08A34052-12FB-4B01-8A2E-D87AD7371E95}" type="slidenum">
              <a:rPr lang="en-US" smtClean="0"/>
              <a:t>1</a:t>
            </a:fld>
            <a:endParaRPr lang="en-US"/>
          </a:p>
        </p:txBody>
      </p:sp>
    </p:spTree>
    <p:extLst>
      <p:ext uri="{BB962C8B-B14F-4D97-AF65-F5344CB8AC3E}">
        <p14:creationId xmlns:p14="http://schemas.microsoft.com/office/powerpoint/2010/main" val="1664567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C934-2061-7F80-D959-503B015531F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RO"/>
          </a:p>
        </p:txBody>
      </p:sp>
      <p:sp>
        <p:nvSpPr>
          <p:cNvPr id="3" name="Subtitle 2">
            <a:extLst>
              <a:ext uri="{FF2B5EF4-FFF2-40B4-BE49-F238E27FC236}">
                <a16:creationId xmlns:a16="http://schemas.microsoft.com/office/drawing/2014/main" id="{3DECA58B-AD93-C389-944E-26996A3571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RO"/>
          </a:p>
        </p:txBody>
      </p:sp>
      <p:sp>
        <p:nvSpPr>
          <p:cNvPr id="4" name="Date Placeholder 3">
            <a:extLst>
              <a:ext uri="{FF2B5EF4-FFF2-40B4-BE49-F238E27FC236}">
                <a16:creationId xmlns:a16="http://schemas.microsoft.com/office/drawing/2014/main" id="{FA132B91-4381-2582-B42B-8B94E21A35AF}"/>
              </a:ext>
            </a:extLst>
          </p:cNvPr>
          <p:cNvSpPr>
            <a:spLocks noGrp="1"/>
          </p:cNvSpPr>
          <p:nvPr>
            <p:ph type="dt" sz="half" idx="10"/>
          </p:nvPr>
        </p:nvSpPr>
        <p:spPr/>
        <p:txBody>
          <a:bodyPr/>
          <a:lstStyle/>
          <a:p>
            <a:fld id="{841184E2-BF17-694C-A4F4-875259848B42}" type="datetimeFigureOut">
              <a:rPr lang="en-RO" smtClean="0"/>
              <a:t>25.07.2022</a:t>
            </a:fld>
            <a:endParaRPr lang="en-RO"/>
          </a:p>
        </p:txBody>
      </p:sp>
      <p:sp>
        <p:nvSpPr>
          <p:cNvPr id="5" name="Footer Placeholder 4">
            <a:extLst>
              <a:ext uri="{FF2B5EF4-FFF2-40B4-BE49-F238E27FC236}">
                <a16:creationId xmlns:a16="http://schemas.microsoft.com/office/drawing/2014/main" id="{56952BC9-A486-8A30-1B14-FF8121CE9CDE}"/>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D243BD27-190A-D9D2-C23B-521660EEF5D9}"/>
              </a:ext>
            </a:extLst>
          </p:cNvPr>
          <p:cNvSpPr>
            <a:spLocks noGrp="1"/>
          </p:cNvSpPr>
          <p:nvPr>
            <p:ph type="sldNum" sz="quarter" idx="12"/>
          </p:nvPr>
        </p:nvSpPr>
        <p:spPr/>
        <p:txBody>
          <a:bodyPr/>
          <a:lstStyle/>
          <a:p>
            <a:fld id="{B39504BB-4B2D-AB4D-8851-CC114927FCC2}" type="slidenum">
              <a:rPr lang="en-RO" smtClean="0"/>
              <a:t>‹#›</a:t>
            </a:fld>
            <a:endParaRPr lang="en-RO"/>
          </a:p>
        </p:txBody>
      </p:sp>
    </p:spTree>
    <p:extLst>
      <p:ext uri="{BB962C8B-B14F-4D97-AF65-F5344CB8AC3E}">
        <p14:creationId xmlns:p14="http://schemas.microsoft.com/office/powerpoint/2010/main" val="2325335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B976-7CE4-8D48-FF25-7671E236B63F}"/>
              </a:ext>
            </a:extLst>
          </p:cNvPr>
          <p:cNvSpPr>
            <a:spLocks noGrp="1"/>
          </p:cNvSpPr>
          <p:nvPr>
            <p:ph type="title"/>
          </p:nvPr>
        </p:nvSpPr>
        <p:spPr/>
        <p:txBody>
          <a:bodyPr/>
          <a:lstStyle/>
          <a:p>
            <a:r>
              <a:rPr lang="en-GB"/>
              <a:t>Click to edit Master title style</a:t>
            </a:r>
            <a:endParaRPr lang="en-RO"/>
          </a:p>
        </p:txBody>
      </p:sp>
      <p:sp>
        <p:nvSpPr>
          <p:cNvPr id="3" name="Vertical Text Placeholder 2">
            <a:extLst>
              <a:ext uri="{FF2B5EF4-FFF2-40B4-BE49-F238E27FC236}">
                <a16:creationId xmlns:a16="http://schemas.microsoft.com/office/drawing/2014/main" id="{B25705E9-8D5B-A064-D78B-A92AB23C182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F7496C4E-A70E-09D4-F845-444E4EAB0A10}"/>
              </a:ext>
            </a:extLst>
          </p:cNvPr>
          <p:cNvSpPr>
            <a:spLocks noGrp="1"/>
          </p:cNvSpPr>
          <p:nvPr>
            <p:ph type="dt" sz="half" idx="10"/>
          </p:nvPr>
        </p:nvSpPr>
        <p:spPr/>
        <p:txBody>
          <a:bodyPr/>
          <a:lstStyle/>
          <a:p>
            <a:fld id="{841184E2-BF17-694C-A4F4-875259848B42}" type="datetimeFigureOut">
              <a:rPr lang="en-RO" smtClean="0"/>
              <a:t>25.07.2022</a:t>
            </a:fld>
            <a:endParaRPr lang="en-RO"/>
          </a:p>
        </p:txBody>
      </p:sp>
      <p:sp>
        <p:nvSpPr>
          <p:cNvPr id="5" name="Footer Placeholder 4">
            <a:extLst>
              <a:ext uri="{FF2B5EF4-FFF2-40B4-BE49-F238E27FC236}">
                <a16:creationId xmlns:a16="http://schemas.microsoft.com/office/drawing/2014/main" id="{BDE1CA28-C15A-3FAF-1B5F-D37CB4D3BF3A}"/>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F8FFD59D-6D6D-A801-A948-2908AC839D75}"/>
              </a:ext>
            </a:extLst>
          </p:cNvPr>
          <p:cNvSpPr>
            <a:spLocks noGrp="1"/>
          </p:cNvSpPr>
          <p:nvPr>
            <p:ph type="sldNum" sz="quarter" idx="12"/>
          </p:nvPr>
        </p:nvSpPr>
        <p:spPr/>
        <p:txBody>
          <a:bodyPr/>
          <a:lstStyle/>
          <a:p>
            <a:fld id="{B39504BB-4B2D-AB4D-8851-CC114927FCC2}" type="slidenum">
              <a:rPr lang="en-RO" smtClean="0"/>
              <a:t>‹#›</a:t>
            </a:fld>
            <a:endParaRPr lang="en-RO"/>
          </a:p>
        </p:txBody>
      </p:sp>
    </p:spTree>
    <p:extLst>
      <p:ext uri="{BB962C8B-B14F-4D97-AF65-F5344CB8AC3E}">
        <p14:creationId xmlns:p14="http://schemas.microsoft.com/office/powerpoint/2010/main" val="856259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47ECF1-F4E9-62B7-B91B-8A05A2FC466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RO"/>
          </a:p>
        </p:txBody>
      </p:sp>
      <p:sp>
        <p:nvSpPr>
          <p:cNvPr id="3" name="Vertical Text Placeholder 2">
            <a:extLst>
              <a:ext uri="{FF2B5EF4-FFF2-40B4-BE49-F238E27FC236}">
                <a16:creationId xmlns:a16="http://schemas.microsoft.com/office/drawing/2014/main" id="{033B458F-5F67-D77F-19AB-56C96083FB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B9361105-0863-C313-23D6-13F6AEEC58A9}"/>
              </a:ext>
            </a:extLst>
          </p:cNvPr>
          <p:cNvSpPr>
            <a:spLocks noGrp="1"/>
          </p:cNvSpPr>
          <p:nvPr>
            <p:ph type="dt" sz="half" idx="10"/>
          </p:nvPr>
        </p:nvSpPr>
        <p:spPr/>
        <p:txBody>
          <a:bodyPr/>
          <a:lstStyle/>
          <a:p>
            <a:fld id="{841184E2-BF17-694C-A4F4-875259848B42}" type="datetimeFigureOut">
              <a:rPr lang="en-RO" smtClean="0"/>
              <a:t>25.07.2022</a:t>
            </a:fld>
            <a:endParaRPr lang="en-RO"/>
          </a:p>
        </p:txBody>
      </p:sp>
      <p:sp>
        <p:nvSpPr>
          <p:cNvPr id="5" name="Footer Placeholder 4">
            <a:extLst>
              <a:ext uri="{FF2B5EF4-FFF2-40B4-BE49-F238E27FC236}">
                <a16:creationId xmlns:a16="http://schemas.microsoft.com/office/drawing/2014/main" id="{F0F6DB9E-A36A-1073-CA7A-7848AAA6701D}"/>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798831AE-C6E5-3E50-3EF4-C31B73DABEEF}"/>
              </a:ext>
            </a:extLst>
          </p:cNvPr>
          <p:cNvSpPr>
            <a:spLocks noGrp="1"/>
          </p:cNvSpPr>
          <p:nvPr>
            <p:ph type="sldNum" sz="quarter" idx="12"/>
          </p:nvPr>
        </p:nvSpPr>
        <p:spPr/>
        <p:txBody>
          <a:bodyPr/>
          <a:lstStyle/>
          <a:p>
            <a:fld id="{B39504BB-4B2D-AB4D-8851-CC114927FCC2}" type="slidenum">
              <a:rPr lang="en-RO" smtClean="0"/>
              <a:t>‹#›</a:t>
            </a:fld>
            <a:endParaRPr lang="en-RO"/>
          </a:p>
        </p:txBody>
      </p:sp>
    </p:spTree>
    <p:extLst>
      <p:ext uri="{BB962C8B-B14F-4D97-AF65-F5344CB8AC3E}">
        <p14:creationId xmlns:p14="http://schemas.microsoft.com/office/powerpoint/2010/main" val="2287161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dirty="0"/>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dirty="0"/>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Date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dirty="0"/>
              <a:t>Click to insert picture</a:t>
            </a:r>
          </a:p>
        </p:txBody>
      </p:sp>
    </p:spTree>
    <p:extLst>
      <p:ext uri="{BB962C8B-B14F-4D97-AF65-F5344CB8AC3E}">
        <p14:creationId xmlns:p14="http://schemas.microsoft.com/office/powerpoint/2010/main" val="338090569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 of Contents 1">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914400" y="1079504"/>
            <a:ext cx="5105400" cy="668019"/>
          </a:xfrm>
          <a:prstGeom prst="rect">
            <a:avLst/>
          </a:prstGeom>
        </p:spPr>
        <p:txBody>
          <a:bodyPr vert="horz" lIns="0" tIns="0" rIns="0" bIns="0" rtlCol="0" anchor="t" anchorCtr="0">
            <a:noAutofit/>
          </a:bodyPr>
          <a:lstStyle/>
          <a:p>
            <a:r>
              <a:rPr lang="en-US" noProof="0" dirty="0"/>
              <a:t>Contents</a:t>
            </a:r>
          </a:p>
        </p:txBody>
      </p:sp>
      <p:sp>
        <p:nvSpPr>
          <p:cNvPr id="4" name="Text Placeholder 7">
            <a:extLst>
              <a:ext uri="{FF2B5EF4-FFF2-40B4-BE49-F238E27FC236}">
                <a16:creationId xmlns:a16="http://schemas.microsoft.com/office/drawing/2014/main" id="{E002F6C0-0313-3545-BE44-80FAF25F38DC}"/>
              </a:ext>
            </a:extLst>
          </p:cNvPr>
          <p:cNvSpPr>
            <a:spLocks noGrp="1"/>
          </p:cNvSpPr>
          <p:nvPr>
            <p:ph type="body" sz="quarter" idx="12" hasCustomPrompt="1"/>
          </p:nvPr>
        </p:nvSpPr>
        <p:spPr>
          <a:xfrm>
            <a:off x="1981200" y="2048450"/>
            <a:ext cx="2743200" cy="288490"/>
          </a:xfrm>
          <a:prstGeom prst="rect">
            <a:avLst/>
          </a:prstGeom>
        </p:spPr>
        <p:txBody>
          <a:bodyPr>
            <a:noAutofit/>
          </a:bodyPr>
          <a:lstStyle>
            <a:lvl1pPr marL="0" indent="0">
              <a:buFontTx/>
              <a:buNone/>
              <a:defRPr sz="900" b="0" i="0">
                <a:latin typeface="Open Sans" panose="020B0606030504020204" pitchFamily="34" charset="0"/>
                <a:ea typeface="Open Sans" panose="020B0606030504020204" pitchFamily="34" charset="0"/>
                <a:cs typeface="Open Sans" panose="020B0606030504020204" pitchFamily="34" charset="0"/>
              </a:defRPr>
            </a:lvl1pPr>
            <a:lvl2pPr marL="342892"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Title</a:t>
            </a:r>
          </a:p>
        </p:txBody>
      </p:sp>
      <p:sp>
        <p:nvSpPr>
          <p:cNvPr id="5" name="Text Placeholder 14">
            <a:extLst>
              <a:ext uri="{FF2B5EF4-FFF2-40B4-BE49-F238E27FC236}">
                <a16:creationId xmlns:a16="http://schemas.microsoft.com/office/drawing/2014/main" id="{F1D3C238-B7D8-7945-AB3F-54DE1CD47275}"/>
              </a:ext>
            </a:extLst>
          </p:cNvPr>
          <p:cNvSpPr>
            <a:spLocks noGrp="1"/>
          </p:cNvSpPr>
          <p:nvPr>
            <p:ph type="body" sz="quarter" idx="18" hasCustomPrompt="1"/>
          </p:nvPr>
        </p:nvSpPr>
        <p:spPr>
          <a:xfrm>
            <a:off x="914403" y="1949133"/>
            <a:ext cx="638175" cy="4133850"/>
          </a:xfrm>
          <a:prstGeom prst="rect">
            <a:avLst/>
          </a:prstGeom>
        </p:spPr>
        <p:txBody>
          <a:bodyPr>
            <a:noAutofit/>
          </a:bodyPr>
          <a:lstStyle>
            <a:lvl1pPr marL="0" marR="0" indent="0" algn="l" defTabSz="685783" rtl="0" eaLnBrk="1" fontAlgn="auto" latinLnBrk="0" hangingPunct="1">
              <a:lnSpc>
                <a:spcPts val="2100"/>
              </a:lnSpc>
              <a:spcBef>
                <a:spcPts val="0"/>
              </a:spcBef>
              <a:spcAft>
                <a:spcPts val="0"/>
              </a:spcAft>
              <a:buClrTx/>
              <a:buSzTx/>
              <a:buFontTx/>
              <a:buNone/>
              <a:tabLst/>
              <a:defRPr sz="135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685783" rtl="0" eaLnBrk="1" fontAlgn="auto" latinLnBrk="0" hangingPunct="1">
              <a:lnSpc>
                <a:spcPts val="21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01</a:t>
            </a:r>
          </a:p>
          <a:p>
            <a:pPr marL="0" marR="0" lvl="0" indent="0" algn="l" defTabSz="685783" rtl="0" eaLnBrk="1" fontAlgn="auto" latinLnBrk="0" hangingPunct="1">
              <a:lnSpc>
                <a:spcPts val="21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685783" rtl="0" eaLnBrk="1" fontAlgn="auto" latinLnBrk="0" hangingPunct="1">
              <a:lnSpc>
                <a:spcPts val="21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02</a:t>
            </a:r>
          </a:p>
          <a:p>
            <a:pPr marL="0" marR="0" lvl="0" indent="0" algn="l" defTabSz="685783" rtl="0" eaLnBrk="1" fontAlgn="auto" latinLnBrk="0" hangingPunct="1">
              <a:lnSpc>
                <a:spcPts val="21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685783" rtl="0" eaLnBrk="1" fontAlgn="auto" latinLnBrk="0" hangingPunct="1">
              <a:lnSpc>
                <a:spcPts val="21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03</a:t>
            </a:r>
          </a:p>
          <a:p>
            <a:pPr marL="0" marR="0" lvl="0" indent="0" algn="l" defTabSz="685783" rtl="0" eaLnBrk="1" fontAlgn="auto" latinLnBrk="0" hangingPunct="1">
              <a:lnSpc>
                <a:spcPts val="21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685783" rtl="0" eaLnBrk="1" fontAlgn="auto" latinLnBrk="0" hangingPunct="1">
              <a:lnSpc>
                <a:spcPts val="21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04</a:t>
            </a:r>
          </a:p>
          <a:p>
            <a:pPr marL="0" marR="0" lvl="0" indent="0" algn="l" defTabSz="685783" rtl="0" eaLnBrk="1" fontAlgn="auto" latinLnBrk="0" hangingPunct="1">
              <a:lnSpc>
                <a:spcPts val="21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685783" rtl="0" eaLnBrk="1" fontAlgn="auto" latinLnBrk="0" hangingPunct="1">
              <a:lnSpc>
                <a:spcPts val="21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05</a:t>
            </a:r>
          </a:p>
          <a:p>
            <a:pPr marL="0" marR="0" lvl="0" indent="0" algn="l" defTabSz="685783" rtl="0" eaLnBrk="1" fontAlgn="auto" latinLnBrk="0" hangingPunct="1">
              <a:lnSpc>
                <a:spcPts val="21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685783" rtl="0" eaLnBrk="1" fontAlgn="auto" latinLnBrk="0" hangingPunct="1">
              <a:lnSpc>
                <a:spcPts val="21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06</a:t>
            </a:r>
          </a:p>
        </p:txBody>
      </p:sp>
      <p:sp>
        <p:nvSpPr>
          <p:cNvPr id="6" name="Text Placeholder 7">
            <a:extLst>
              <a:ext uri="{FF2B5EF4-FFF2-40B4-BE49-F238E27FC236}">
                <a16:creationId xmlns:a16="http://schemas.microsoft.com/office/drawing/2014/main" id="{E926F71C-7D89-EB45-ABD2-3AAC7C9DE771}"/>
              </a:ext>
            </a:extLst>
          </p:cNvPr>
          <p:cNvSpPr>
            <a:spLocks noGrp="1"/>
          </p:cNvSpPr>
          <p:nvPr>
            <p:ph type="body" sz="quarter" idx="19" hasCustomPrompt="1"/>
          </p:nvPr>
        </p:nvSpPr>
        <p:spPr>
          <a:xfrm>
            <a:off x="1981200" y="2756118"/>
            <a:ext cx="2743200" cy="288490"/>
          </a:xfrm>
          <a:prstGeom prst="rect">
            <a:avLst/>
          </a:prstGeom>
        </p:spPr>
        <p:txBody>
          <a:bodyPr>
            <a:noAutofit/>
          </a:bodyPr>
          <a:lstStyle>
            <a:lvl1pPr marL="0" indent="0">
              <a:buFontTx/>
              <a:buNone/>
              <a:defRPr sz="900" b="0" i="0">
                <a:latin typeface="Open Sans" panose="020B0606030504020204" pitchFamily="34" charset="0"/>
                <a:ea typeface="Open Sans" panose="020B0606030504020204" pitchFamily="34" charset="0"/>
                <a:cs typeface="Open Sans" panose="020B0606030504020204" pitchFamily="34" charset="0"/>
              </a:defRPr>
            </a:lvl1pPr>
            <a:lvl2pPr marL="342892"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Title</a:t>
            </a:r>
          </a:p>
        </p:txBody>
      </p:sp>
      <p:sp>
        <p:nvSpPr>
          <p:cNvPr id="7" name="Text Placeholder 7">
            <a:extLst>
              <a:ext uri="{FF2B5EF4-FFF2-40B4-BE49-F238E27FC236}">
                <a16:creationId xmlns:a16="http://schemas.microsoft.com/office/drawing/2014/main" id="{5B153DFF-995B-F640-90A0-4823A06F73C4}"/>
              </a:ext>
            </a:extLst>
          </p:cNvPr>
          <p:cNvSpPr>
            <a:spLocks noGrp="1"/>
          </p:cNvSpPr>
          <p:nvPr>
            <p:ph type="body" sz="quarter" idx="20" hasCustomPrompt="1"/>
          </p:nvPr>
        </p:nvSpPr>
        <p:spPr>
          <a:xfrm>
            <a:off x="1981200" y="3463786"/>
            <a:ext cx="2743200" cy="288490"/>
          </a:xfrm>
          <a:prstGeom prst="rect">
            <a:avLst/>
          </a:prstGeom>
        </p:spPr>
        <p:txBody>
          <a:bodyPr>
            <a:noAutofit/>
          </a:bodyPr>
          <a:lstStyle>
            <a:lvl1pPr marL="0" indent="0">
              <a:buFontTx/>
              <a:buNone/>
              <a:defRPr sz="900" b="0" i="0">
                <a:latin typeface="Open Sans" panose="020B0606030504020204" pitchFamily="34" charset="0"/>
                <a:ea typeface="Open Sans" panose="020B0606030504020204" pitchFamily="34" charset="0"/>
                <a:cs typeface="Open Sans" panose="020B0606030504020204" pitchFamily="34" charset="0"/>
              </a:defRPr>
            </a:lvl1pPr>
            <a:lvl2pPr marL="342892"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Title</a:t>
            </a:r>
          </a:p>
        </p:txBody>
      </p:sp>
      <p:sp>
        <p:nvSpPr>
          <p:cNvPr id="8" name="Text Placeholder 7">
            <a:extLst>
              <a:ext uri="{FF2B5EF4-FFF2-40B4-BE49-F238E27FC236}">
                <a16:creationId xmlns:a16="http://schemas.microsoft.com/office/drawing/2014/main" id="{5DE1E11D-E87A-CD48-AE55-66EF18D7680A}"/>
              </a:ext>
            </a:extLst>
          </p:cNvPr>
          <p:cNvSpPr>
            <a:spLocks noGrp="1"/>
          </p:cNvSpPr>
          <p:nvPr>
            <p:ph type="body" sz="quarter" idx="21" hasCustomPrompt="1"/>
          </p:nvPr>
        </p:nvSpPr>
        <p:spPr>
          <a:xfrm>
            <a:off x="1981200" y="4171454"/>
            <a:ext cx="2743200" cy="288490"/>
          </a:xfrm>
          <a:prstGeom prst="rect">
            <a:avLst/>
          </a:prstGeom>
        </p:spPr>
        <p:txBody>
          <a:bodyPr>
            <a:noAutofit/>
          </a:bodyPr>
          <a:lstStyle>
            <a:lvl1pPr marL="0" indent="0">
              <a:buFontTx/>
              <a:buNone/>
              <a:defRPr sz="900" b="0" i="0">
                <a:latin typeface="Open Sans" panose="020B0606030504020204" pitchFamily="34" charset="0"/>
                <a:ea typeface="Open Sans" panose="020B0606030504020204" pitchFamily="34" charset="0"/>
                <a:cs typeface="Open Sans" panose="020B0606030504020204" pitchFamily="34" charset="0"/>
              </a:defRPr>
            </a:lvl1pPr>
            <a:lvl2pPr marL="342892"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Title</a:t>
            </a:r>
          </a:p>
        </p:txBody>
      </p:sp>
      <p:sp>
        <p:nvSpPr>
          <p:cNvPr id="9" name="Text Placeholder 7">
            <a:extLst>
              <a:ext uri="{FF2B5EF4-FFF2-40B4-BE49-F238E27FC236}">
                <a16:creationId xmlns:a16="http://schemas.microsoft.com/office/drawing/2014/main" id="{B43D337D-B313-1E4B-9B5D-D8A397A302D2}"/>
              </a:ext>
            </a:extLst>
          </p:cNvPr>
          <p:cNvSpPr>
            <a:spLocks noGrp="1"/>
          </p:cNvSpPr>
          <p:nvPr>
            <p:ph type="body" sz="quarter" idx="22" hasCustomPrompt="1"/>
          </p:nvPr>
        </p:nvSpPr>
        <p:spPr>
          <a:xfrm>
            <a:off x="1981200" y="4879122"/>
            <a:ext cx="2743200" cy="288490"/>
          </a:xfrm>
          <a:prstGeom prst="rect">
            <a:avLst/>
          </a:prstGeom>
        </p:spPr>
        <p:txBody>
          <a:bodyPr>
            <a:noAutofit/>
          </a:bodyPr>
          <a:lstStyle>
            <a:lvl1pPr marL="0" indent="0">
              <a:buFontTx/>
              <a:buNone/>
              <a:defRPr sz="900" b="0" i="0">
                <a:latin typeface="Open Sans" panose="020B0606030504020204" pitchFamily="34" charset="0"/>
                <a:ea typeface="Open Sans" panose="020B0606030504020204" pitchFamily="34" charset="0"/>
                <a:cs typeface="Open Sans" panose="020B0606030504020204" pitchFamily="34" charset="0"/>
              </a:defRPr>
            </a:lvl1pPr>
            <a:lvl2pPr marL="342892"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Title</a:t>
            </a:r>
          </a:p>
        </p:txBody>
      </p:sp>
      <p:sp>
        <p:nvSpPr>
          <p:cNvPr id="10" name="Text Placeholder 7">
            <a:extLst>
              <a:ext uri="{FF2B5EF4-FFF2-40B4-BE49-F238E27FC236}">
                <a16:creationId xmlns:a16="http://schemas.microsoft.com/office/drawing/2014/main" id="{698161D2-1E08-1E46-961C-CF4CCC6EBD85}"/>
              </a:ext>
            </a:extLst>
          </p:cNvPr>
          <p:cNvSpPr>
            <a:spLocks noGrp="1"/>
          </p:cNvSpPr>
          <p:nvPr>
            <p:ph type="body" sz="quarter" idx="23" hasCustomPrompt="1"/>
          </p:nvPr>
        </p:nvSpPr>
        <p:spPr>
          <a:xfrm>
            <a:off x="1981200" y="5586790"/>
            <a:ext cx="2743200" cy="288490"/>
          </a:xfrm>
          <a:prstGeom prst="rect">
            <a:avLst/>
          </a:prstGeom>
        </p:spPr>
        <p:txBody>
          <a:bodyPr>
            <a:noAutofit/>
          </a:bodyPr>
          <a:lstStyle>
            <a:lvl1pPr marL="0" indent="0">
              <a:buFontTx/>
              <a:buNone/>
              <a:defRPr sz="900" b="0" i="0">
                <a:latin typeface="Open Sans" panose="020B0606030504020204" pitchFamily="34" charset="0"/>
                <a:ea typeface="Open Sans" panose="020B0606030504020204" pitchFamily="34" charset="0"/>
                <a:cs typeface="Open Sans" panose="020B0606030504020204" pitchFamily="34" charset="0"/>
              </a:defRPr>
            </a:lvl1pPr>
            <a:lvl2pPr marL="342892"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buFontTx/>
              <a:buNone/>
              <a:defRPr sz="9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Title</a:t>
            </a:r>
          </a:p>
        </p:txBody>
      </p:sp>
      <p:pic>
        <p:nvPicPr>
          <p:cNvPr id="16" name="Picture 15">
            <a:extLst>
              <a:ext uri="{FF2B5EF4-FFF2-40B4-BE49-F238E27FC236}">
                <a16:creationId xmlns:a16="http://schemas.microsoft.com/office/drawing/2014/main" id="{58353FC6-40D2-B341-80D7-06E6B87E3817}"/>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19802" y="1943103"/>
            <a:ext cx="6172199" cy="4914900"/>
          </a:xfrm>
          <a:prstGeom prst="rect">
            <a:avLst/>
          </a:prstGeom>
        </p:spPr>
      </p:pic>
      <p:sp>
        <p:nvSpPr>
          <p:cNvPr id="13" name="Text Placeholder 2">
            <a:extLst>
              <a:ext uri="{FF2B5EF4-FFF2-40B4-BE49-F238E27FC236}">
                <a16:creationId xmlns:a16="http://schemas.microsoft.com/office/drawing/2014/main" id="{1713838A-99EE-8447-9EEF-5CF06DC62568}"/>
              </a:ext>
            </a:extLst>
          </p:cNvPr>
          <p:cNvSpPr>
            <a:spLocks noGrp="1"/>
          </p:cNvSpPr>
          <p:nvPr>
            <p:ph type="body" sz="quarter" idx="25" hasCustomPrompt="1"/>
          </p:nvPr>
        </p:nvSpPr>
        <p:spPr>
          <a:xfrm>
            <a:off x="926514" y="495996"/>
            <a:ext cx="569228" cy="139781"/>
          </a:xfrm>
        </p:spPr>
        <p:txBody>
          <a:bodyPr/>
          <a:lstStyle>
            <a:lvl1pPr>
              <a:lnSpc>
                <a:spcPct val="100000"/>
              </a:lnSpc>
              <a:spcAft>
                <a:spcPts val="0"/>
              </a:spcAft>
              <a:defRPr sz="525" b="1" cap="all" spc="75"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00</a:t>
            </a:r>
          </a:p>
        </p:txBody>
      </p:sp>
      <p:sp>
        <p:nvSpPr>
          <p:cNvPr id="17" name="Text Placeholder 2">
            <a:extLst>
              <a:ext uri="{FF2B5EF4-FFF2-40B4-BE49-F238E27FC236}">
                <a16:creationId xmlns:a16="http://schemas.microsoft.com/office/drawing/2014/main" id="{B3930189-D57E-0649-A0B6-AD60A2B77AAD}"/>
              </a:ext>
            </a:extLst>
          </p:cNvPr>
          <p:cNvSpPr>
            <a:spLocks noGrp="1"/>
          </p:cNvSpPr>
          <p:nvPr>
            <p:ph type="body" sz="quarter" idx="26" hasCustomPrompt="1"/>
          </p:nvPr>
        </p:nvSpPr>
        <p:spPr>
          <a:xfrm>
            <a:off x="1986248" y="495996"/>
            <a:ext cx="3488043" cy="139781"/>
          </a:xfrm>
        </p:spPr>
        <p:txBody>
          <a:bodyPr/>
          <a:lstStyle>
            <a:lvl1pPr>
              <a:lnSpc>
                <a:spcPct val="100000"/>
              </a:lnSpc>
              <a:spcAft>
                <a:spcPts val="0"/>
              </a:spcAft>
              <a:defRPr sz="525" b="1" cap="all" spc="113"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DELOITTE DIGITAL</a:t>
            </a:r>
          </a:p>
        </p:txBody>
      </p:sp>
    </p:spTree>
    <p:extLst>
      <p:ext uri="{BB962C8B-B14F-4D97-AF65-F5344CB8AC3E}">
        <p14:creationId xmlns:p14="http://schemas.microsoft.com/office/powerpoint/2010/main" val="1752104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ransform - Divider - White Box">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88FED4-4C49-8A4C-864E-316E650AE2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9AD52CB-CB83-6543-8D4A-B280FBCF7269}"/>
              </a:ext>
            </a:extLst>
          </p:cNvPr>
          <p:cNvSpPr/>
          <p:nvPr userDrawn="1"/>
        </p:nvSpPr>
        <p:spPr>
          <a:xfrm rot="10800000">
            <a:off x="0" y="1"/>
            <a:ext cx="12192000" cy="6858000"/>
          </a:xfrm>
          <a:prstGeom prst="rect">
            <a:avLst/>
          </a:prstGeom>
          <a:gradFill>
            <a:gsLst>
              <a:gs pos="0">
                <a:schemeClr val="tx1">
                  <a:alpha val="24000"/>
                </a:schemeClr>
              </a:gs>
              <a:gs pos="21000">
                <a:schemeClr val="tx1">
                  <a:alpha val="66000"/>
                </a:schemeClr>
              </a:gs>
              <a:gs pos="62000">
                <a:schemeClr val="tx1">
                  <a:lumMod val="0"/>
                  <a:alpha val="33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Rectangle 5">
            <a:extLst>
              <a:ext uri="{FF2B5EF4-FFF2-40B4-BE49-F238E27FC236}">
                <a16:creationId xmlns:a16="http://schemas.microsoft.com/office/drawing/2014/main" id="{20C68104-A8BB-DF43-8455-04A205845638}"/>
              </a:ext>
            </a:extLst>
          </p:cNvPr>
          <p:cNvSpPr/>
          <p:nvPr userDrawn="1"/>
        </p:nvSpPr>
        <p:spPr bwMode="gray">
          <a:xfrm>
            <a:off x="0" y="3267182"/>
            <a:ext cx="4953000" cy="2024009"/>
          </a:xfrm>
          <a:prstGeom prst="rect">
            <a:avLst/>
          </a:prstGeom>
          <a:solidFill>
            <a:schemeClr val="bg1"/>
          </a:solidFill>
          <a:ln w="19050" algn="ctr">
            <a:noFill/>
            <a:miter lim="800000"/>
            <a:headEnd/>
            <a:tailEnd/>
          </a:ln>
        </p:spPr>
        <p:txBody>
          <a:bodyPr wrap="square" lIns="0" tIns="0" rIns="0" bIns="0" rtlCol="0" anchor="ctr">
            <a:noAutofit/>
          </a:bodyPr>
          <a:lstStyle/>
          <a:p>
            <a:pPr algn="ctr"/>
            <a:endParaRPr lang="en-US">
              <a:solidFill>
                <a:schemeClr val="bg1"/>
              </a:solidFill>
            </a:endParaRPr>
          </a:p>
        </p:txBody>
      </p:sp>
      <p:sp>
        <p:nvSpPr>
          <p:cNvPr id="7" name="Text Placeholder 6">
            <a:extLst>
              <a:ext uri="{FF2B5EF4-FFF2-40B4-BE49-F238E27FC236}">
                <a16:creationId xmlns:a16="http://schemas.microsoft.com/office/drawing/2014/main" id="{9B21C92B-F300-8141-9D19-160B06EC8C12}"/>
              </a:ext>
            </a:extLst>
          </p:cNvPr>
          <p:cNvSpPr>
            <a:spLocks noGrp="1"/>
          </p:cNvSpPr>
          <p:nvPr>
            <p:ph type="body" sz="quarter" idx="11" hasCustomPrompt="1"/>
          </p:nvPr>
        </p:nvSpPr>
        <p:spPr>
          <a:xfrm>
            <a:off x="929390" y="3443990"/>
            <a:ext cx="3519320" cy="1628558"/>
          </a:xfrm>
          <a:prstGeom prst="rect">
            <a:avLst/>
          </a:prstGeom>
        </p:spPr>
        <p:txBody>
          <a:bodyPr anchor="ctr" anchorCtr="0">
            <a:noAutofit/>
          </a:bodyPr>
          <a:lstStyle>
            <a:lvl1pPr marL="0" indent="0">
              <a:lnSpc>
                <a:spcPts val="4340"/>
              </a:lnSpc>
              <a:buFontTx/>
              <a:buNone/>
              <a:defRPr sz="28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Divider slide title goes here when needed</a:t>
            </a:r>
          </a:p>
        </p:txBody>
      </p:sp>
      <p:pic>
        <p:nvPicPr>
          <p:cNvPr id="9" name="Picture 8">
            <a:extLst>
              <a:ext uri="{FF2B5EF4-FFF2-40B4-BE49-F238E27FC236}">
                <a16:creationId xmlns:a16="http://schemas.microsoft.com/office/drawing/2014/main" id="{074B752E-CBB5-384B-AAD8-4FA7E9DC840D}"/>
              </a:ext>
            </a:extLst>
          </p:cNvPr>
          <p:cNvPicPr>
            <a:picLocks noChangeAspect="1"/>
          </p:cNvPicPr>
          <p:nvPr userDrawn="1"/>
        </p:nvPicPr>
        <p:blipFill>
          <a:blip r:embed="rId3"/>
          <a:srcRect/>
          <a:stretch/>
        </p:blipFill>
        <p:spPr>
          <a:xfrm>
            <a:off x="10420038" y="587824"/>
            <a:ext cx="813246" cy="374351"/>
          </a:xfrm>
          <a:prstGeom prst="rect">
            <a:avLst/>
          </a:prstGeom>
        </p:spPr>
      </p:pic>
    </p:spTree>
    <p:extLst>
      <p:ext uri="{BB962C8B-B14F-4D97-AF65-F5344CB8AC3E}">
        <p14:creationId xmlns:p14="http://schemas.microsoft.com/office/powerpoint/2010/main" val="3517531356"/>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Subhead: Sidebar">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8EC5EC5A-100A-7147-B3DC-6BBBC38A8B41}"/>
              </a:ext>
            </a:extLst>
          </p:cNvPr>
          <p:cNvSpPr>
            <a:spLocks noGrp="1"/>
          </p:cNvSpPr>
          <p:nvPr>
            <p:ph type="body" sz="quarter" idx="14" hasCustomPrompt="1"/>
          </p:nvPr>
        </p:nvSpPr>
        <p:spPr>
          <a:xfrm>
            <a:off x="914402" y="2959100"/>
            <a:ext cx="3009900" cy="1714500"/>
          </a:xfrm>
        </p:spPr>
        <p:txBody>
          <a:bodyPr wrap="square">
            <a:noAutofit/>
          </a:bodyPr>
          <a:lstStyle>
            <a:lvl1pPr marL="0" marR="0" indent="0" algn="l" defTabSz="685783" rtl="0" eaLnBrk="1" fontAlgn="auto" latinLnBrk="0" hangingPunct="1">
              <a:lnSpc>
                <a:spcPct val="120000"/>
              </a:lnSpc>
              <a:spcBef>
                <a:spcPts val="0"/>
              </a:spcBef>
              <a:spcAft>
                <a:spcPts val="0"/>
              </a:spcAft>
              <a:buClrTx/>
              <a:buSzTx/>
              <a:buFontTx/>
              <a:buNone/>
              <a:tabLst/>
              <a:defRPr sz="825"/>
            </a:lvl1pPr>
          </a:lstStyle>
          <a:p>
            <a:pPr lvl="0"/>
            <a:r>
              <a:rPr lang="en-US" dirty="0"/>
              <a:t>7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a:t>
            </a:r>
          </a:p>
        </p:txBody>
      </p:sp>
      <p:sp>
        <p:nvSpPr>
          <p:cNvPr id="6" name="Text Placeholder 5">
            <a:extLst>
              <a:ext uri="{FF2B5EF4-FFF2-40B4-BE49-F238E27FC236}">
                <a16:creationId xmlns:a16="http://schemas.microsoft.com/office/drawing/2014/main" id="{1110A1F4-8F2A-B944-8910-489459DDC3B8}"/>
              </a:ext>
            </a:extLst>
          </p:cNvPr>
          <p:cNvSpPr>
            <a:spLocks noGrp="1"/>
          </p:cNvSpPr>
          <p:nvPr>
            <p:ph type="body" sz="quarter" idx="18" hasCustomPrompt="1"/>
          </p:nvPr>
        </p:nvSpPr>
        <p:spPr>
          <a:xfrm>
            <a:off x="914402" y="571500"/>
            <a:ext cx="3009900" cy="2190750"/>
          </a:xfrm>
        </p:spPr>
        <p:txBody>
          <a:bodyPr anchor="b"/>
          <a:lstStyle>
            <a:lvl1pPr>
              <a:lnSpc>
                <a:spcPct val="100000"/>
              </a:lnSpc>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dirty="0"/>
              <a:t>Click to edit slide heading</a:t>
            </a:r>
          </a:p>
        </p:txBody>
      </p:sp>
    </p:spTree>
    <p:extLst>
      <p:ext uri="{BB962C8B-B14F-4D97-AF65-F5344CB8AC3E}">
        <p14:creationId xmlns:p14="http://schemas.microsoft.com/office/powerpoint/2010/main" val="21713618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dirty="0"/>
              <a:t>Thank You </a:t>
            </a:r>
            <a:br>
              <a:rPr lang="en-US" dirty="0"/>
            </a:br>
            <a:r>
              <a:rPr lang="en-US" dirty="0"/>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a:t>
            </a:r>
            <a:r>
              <a:rPr lang="en-US" sz="700" dirty="0" err="1">
                <a:latin typeface="Open Sans" charset="0"/>
                <a:ea typeface="Open Sans" charset="0"/>
                <a:cs typeface="Open Sans" charset="0"/>
              </a:rPr>
              <a:t>Touche</a:t>
            </a:r>
            <a:r>
              <a:rPr lang="en-US" sz="700" dirty="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 2018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a:t>
            </a:r>
            <a:r>
              <a:rPr lang="en-US" sz="700" b="1" dirty="0" err="1">
                <a:latin typeface="Open Sans" charset="0"/>
                <a:ea typeface="Open Sans" charset="0"/>
                <a:cs typeface="Open Sans" charset="0"/>
              </a:rPr>
              <a:t>Touche</a:t>
            </a:r>
            <a:r>
              <a:rPr lang="en-US" sz="700" b="1" dirty="0">
                <a:latin typeface="Open Sans" charset="0"/>
                <a:ea typeface="Open Sans" charset="0"/>
                <a:cs typeface="Open Sans" charset="0"/>
              </a:rPr>
              <a:t> Tohmatsu Limited</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Tree>
    <p:extLst>
      <p:ext uri="{BB962C8B-B14F-4D97-AF65-F5344CB8AC3E}">
        <p14:creationId xmlns:p14="http://schemas.microsoft.com/office/powerpoint/2010/main" val="395067351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Growth - Divider -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029A79-F7FF-3144-B244-1C91707351B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16DFA96C-504E-4F4D-BE84-116C0EB6D117}"/>
              </a:ext>
            </a:extLst>
          </p:cNvPr>
          <p:cNvSpPr/>
          <p:nvPr userDrawn="1"/>
        </p:nvSpPr>
        <p:spPr>
          <a:xfrm>
            <a:off x="0" y="1"/>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ext Placeholder 6">
            <a:extLst>
              <a:ext uri="{FF2B5EF4-FFF2-40B4-BE49-F238E27FC236}">
                <a16:creationId xmlns:a16="http://schemas.microsoft.com/office/drawing/2014/main" id="{76E68383-C5C9-0C41-8944-BDC21381448A}"/>
              </a:ext>
            </a:extLst>
          </p:cNvPr>
          <p:cNvSpPr>
            <a:spLocks noGrp="1"/>
          </p:cNvSpPr>
          <p:nvPr>
            <p:ph type="body" sz="quarter" idx="11" hasCustomPrompt="1"/>
          </p:nvPr>
        </p:nvSpPr>
        <p:spPr>
          <a:xfrm>
            <a:off x="929390" y="3443990"/>
            <a:ext cx="4099810" cy="1628558"/>
          </a:xfrm>
          <a:prstGeom prst="rect">
            <a:avLst/>
          </a:prstGeom>
        </p:spPr>
        <p:txBody>
          <a:bodyPr>
            <a:noAutofit/>
          </a:bodyPr>
          <a:lstStyle>
            <a:lvl1pPr marL="0" indent="0">
              <a:lnSpc>
                <a:spcPts val="4340"/>
              </a:lnSpc>
              <a:buFontTx/>
              <a:buNone/>
              <a:defRPr sz="3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Divider slide title goes here when needed</a:t>
            </a:r>
          </a:p>
        </p:txBody>
      </p:sp>
      <p:pic>
        <p:nvPicPr>
          <p:cNvPr id="6" name="Picture 5">
            <a:extLst>
              <a:ext uri="{FF2B5EF4-FFF2-40B4-BE49-F238E27FC236}">
                <a16:creationId xmlns:a16="http://schemas.microsoft.com/office/drawing/2014/main" id="{86E8AD71-BB4F-0F46-873D-2792C2C487D8}"/>
              </a:ext>
            </a:extLst>
          </p:cNvPr>
          <p:cNvPicPr>
            <a:picLocks noChangeAspect="1"/>
          </p:cNvPicPr>
          <p:nvPr userDrawn="1"/>
        </p:nvPicPr>
        <p:blipFill>
          <a:blip r:embed="rId3"/>
          <a:srcRect/>
          <a:stretch/>
        </p:blipFill>
        <p:spPr>
          <a:xfrm>
            <a:off x="10411327" y="584904"/>
            <a:ext cx="821824" cy="378299"/>
          </a:xfrm>
          <a:prstGeom prst="rect">
            <a:avLst/>
          </a:prstGeom>
        </p:spPr>
      </p:pic>
    </p:spTree>
    <p:extLst>
      <p:ext uri="{BB962C8B-B14F-4D97-AF65-F5344CB8AC3E}">
        <p14:creationId xmlns:p14="http://schemas.microsoft.com/office/powerpoint/2010/main" val="2158749727"/>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Subhead: No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914400" y="1184239"/>
            <a:ext cx="92964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10651608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49ED-2591-1A69-9AC9-66534993550C}"/>
              </a:ext>
            </a:extLst>
          </p:cNvPr>
          <p:cNvSpPr>
            <a:spLocks noGrp="1"/>
          </p:cNvSpPr>
          <p:nvPr>
            <p:ph type="title"/>
          </p:nvPr>
        </p:nvSpPr>
        <p:spPr/>
        <p:txBody>
          <a:bodyPr/>
          <a:lstStyle/>
          <a:p>
            <a:r>
              <a:rPr lang="en-GB"/>
              <a:t>Click to edit Master title style</a:t>
            </a:r>
            <a:endParaRPr lang="en-RO"/>
          </a:p>
        </p:txBody>
      </p:sp>
      <p:sp>
        <p:nvSpPr>
          <p:cNvPr id="3" name="Content Placeholder 2">
            <a:extLst>
              <a:ext uri="{FF2B5EF4-FFF2-40B4-BE49-F238E27FC236}">
                <a16:creationId xmlns:a16="http://schemas.microsoft.com/office/drawing/2014/main" id="{26F5AA49-4FC7-70BF-2575-F80B7F4DF3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90657C0A-B5F8-37AF-A3D0-E3C28C7D61B4}"/>
              </a:ext>
            </a:extLst>
          </p:cNvPr>
          <p:cNvSpPr>
            <a:spLocks noGrp="1"/>
          </p:cNvSpPr>
          <p:nvPr>
            <p:ph type="dt" sz="half" idx="10"/>
          </p:nvPr>
        </p:nvSpPr>
        <p:spPr/>
        <p:txBody>
          <a:bodyPr/>
          <a:lstStyle/>
          <a:p>
            <a:fld id="{841184E2-BF17-694C-A4F4-875259848B42}" type="datetimeFigureOut">
              <a:rPr lang="en-RO" smtClean="0"/>
              <a:t>25.07.2022</a:t>
            </a:fld>
            <a:endParaRPr lang="en-RO"/>
          </a:p>
        </p:txBody>
      </p:sp>
      <p:sp>
        <p:nvSpPr>
          <p:cNvPr id="5" name="Footer Placeholder 4">
            <a:extLst>
              <a:ext uri="{FF2B5EF4-FFF2-40B4-BE49-F238E27FC236}">
                <a16:creationId xmlns:a16="http://schemas.microsoft.com/office/drawing/2014/main" id="{273EB978-B124-E1F2-2D17-3403B9927ED1}"/>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499EEEAE-54FC-9F00-816F-CF7F8163CBA2}"/>
              </a:ext>
            </a:extLst>
          </p:cNvPr>
          <p:cNvSpPr>
            <a:spLocks noGrp="1"/>
          </p:cNvSpPr>
          <p:nvPr>
            <p:ph type="sldNum" sz="quarter" idx="12"/>
          </p:nvPr>
        </p:nvSpPr>
        <p:spPr/>
        <p:txBody>
          <a:bodyPr/>
          <a:lstStyle/>
          <a:p>
            <a:fld id="{B39504BB-4B2D-AB4D-8851-CC114927FCC2}" type="slidenum">
              <a:rPr lang="en-RO" smtClean="0"/>
              <a:t>‹#›</a:t>
            </a:fld>
            <a:endParaRPr lang="en-RO"/>
          </a:p>
        </p:txBody>
      </p:sp>
    </p:spTree>
    <p:extLst>
      <p:ext uri="{BB962C8B-B14F-4D97-AF65-F5344CB8AC3E}">
        <p14:creationId xmlns:p14="http://schemas.microsoft.com/office/powerpoint/2010/main" val="369255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F0FD-F14E-0958-1CE3-A93DD6DB2EF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RO"/>
          </a:p>
        </p:txBody>
      </p:sp>
      <p:sp>
        <p:nvSpPr>
          <p:cNvPr id="3" name="Text Placeholder 2">
            <a:extLst>
              <a:ext uri="{FF2B5EF4-FFF2-40B4-BE49-F238E27FC236}">
                <a16:creationId xmlns:a16="http://schemas.microsoft.com/office/drawing/2014/main" id="{95A22FF1-6A66-946A-F3A9-8005CA38EF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2EBDA84-7D65-9E8C-CCFF-32531AB86AAA}"/>
              </a:ext>
            </a:extLst>
          </p:cNvPr>
          <p:cNvSpPr>
            <a:spLocks noGrp="1"/>
          </p:cNvSpPr>
          <p:nvPr>
            <p:ph type="dt" sz="half" idx="10"/>
          </p:nvPr>
        </p:nvSpPr>
        <p:spPr/>
        <p:txBody>
          <a:bodyPr/>
          <a:lstStyle/>
          <a:p>
            <a:fld id="{841184E2-BF17-694C-A4F4-875259848B42}" type="datetimeFigureOut">
              <a:rPr lang="en-RO" smtClean="0"/>
              <a:t>25.07.2022</a:t>
            </a:fld>
            <a:endParaRPr lang="en-RO"/>
          </a:p>
        </p:txBody>
      </p:sp>
      <p:sp>
        <p:nvSpPr>
          <p:cNvPr id="5" name="Footer Placeholder 4">
            <a:extLst>
              <a:ext uri="{FF2B5EF4-FFF2-40B4-BE49-F238E27FC236}">
                <a16:creationId xmlns:a16="http://schemas.microsoft.com/office/drawing/2014/main" id="{4469D6FE-5F26-342A-4039-7D6B1C542ADF}"/>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3B61AD72-8755-759B-977C-B4C0DABB7A1E}"/>
              </a:ext>
            </a:extLst>
          </p:cNvPr>
          <p:cNvSpPr>
            <a:spLocks noGrp="1"/>
          </p:cNvSpPr>
          <p:nvPr>
            <p:ph type="sldNum" sz="quarter" idx="12"/>
          </p:nvPr>
        </p:nvSpPr>
        <p:spPr/>
        <p:txBody>
          <a:bodyPr/>
          <a:lstStyle/>
          <a:p>
            <a:fld id="{B39504BB-4B2D-AB4D-8851-CC114927FCC2}" type="slidenum">
              <a:rPr lang="en-RO" smtClean="0"/>
              <a:t>‹#›</a:t>
            </a:fld>
            <a:endParaRPr lang="en-RO"/>
          </a:p>
        </p:txBody>
      </p:sp>
    </p:spTree>
    <p:extLst>
      <p:ext uri="{BB962C8B-B14F-4D97-AF65-F5344CB8AC3E}">
        <p14:creationId xmlns:p14="http://schemas.microsoft.com/office/powerpoint/2010/main" val="35374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96E7-88C7-80CC-0A7C-01D423FF3691}"/>
              </a:ext>
            </a:extLst>
          </p:cNvPr>
          <p:cNvSpPr>
            <a:spLocks noGrp="1"/>
          </p:cNvSpPr>
          <p:nvPr>
            <p:ph type="title"/>
          </p:nvPr>
        </p:nvSpPr>
        <p:spPr/>
        <p:txBody>
          <a:bodyPr/>
          <a:lstStyle/>
          <a:p>
            <a:r>
              <a:rPr lang="en-GB"/>
              <a:t>Click to edit Master title style</a:t>
            </a:r>
            <a:endParaRPr lang="en-RO"/>
          </a:p>
        </p:txBody>
      </p:sp>
      <p:sp>
        <p:nvSpPr>
          <p:cNvPr id="3" name="Content Placeholder 2">
            <a:extLst>
              <a:ext uri="{FF2B5EF4-FFF2-40B4-BE49-F238E27FC236}">
                <a16:creationId xmlns:a16="http://schemas.microsoft.com/office/drawing/2014/main" id="{1BE0BF07-1464-22C8-9561-01F2DAD5EFC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Content Placeholder 3">
            <a:extLst>
              <a:ext uri="{FF2B5EF4-FFF2-40B4-BE49-F238E27FC236}">
                <a16:creationId xmlns:a16="http://schemas.microsoft.com/office/drawing/2014/main" id="{BC1AE7AC-5E60-9B00-C29A-3B392A9077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5" name="Date Placeholder 4">
            <a:extLst>
              <a:ext uri="{FF2B5EF4-FFF2-40B4-BE49-F238E27FC236}">
                <a16:creationId xmlns:a16="http://schemas.microsoft.com/office/drawing/2014/main" id="{66555A99-AFD2-6A87-B265-78018C7D64FC}"/>
              </a:ext>
            </a:extLst>
          </p:cNvPr>
          <p:cNvSpPr>
            <a:spLocks noGrp="1"/>
          </p:cNvSpPr>
          <p:nvPr>
            <p:ph type="dt" sz="half" idx="10"/>
          </p:nvPr>
        </p:nvSpPr>
        <p:spPr/>
        <p:txBody>
          <a:bodyPr/>
          <a:lstStyle/>
          <a:p>
            <a:fld id="{841184E2-BF17-694C-A4F4-875259848B42}" type="datetimeFigureOut">
              <a:rPr lang="en-RO" smtClean="0"/>
              <a:t>25.07.2022</a:t>
            </a:fld>
            <a:endParaRPr lang="en-RO"/>
          </a:p>
        </p:txBody>
      </p:sp>
      <p:sp>
        <p:nvSpPr>
          <p:cNvPr id="6" name="Footer Placeholder 5">
            <a:extLst>
              <a:ext uri="{FF2B5EF4-FFF2-40B4-BE49-F238E27FC236}">
                <a16:creationId xmlns:a16="http://schemas.microsoft.com/office/drawing/2014/main" id="{7A895A9E-FA2A-10BF-709B-9D9EEEC08D39}"/>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D23E8375-2E58-AB41-2CA7-A454E78EE88D}"/>
              </a:ext>
            </a:extLst>
          </p:cNvPr>
          <p:cNvSpPr>
            <a:spLocks noGrp="1"/>
          </p:cNvSpPr>
          <p:nvPr>
            <p:ph type="sldNum" sz="quarter" idx="12"/>
          </p:nvPr>
        </p:nvSpPr>
        <p:spPr/>
        <p:txBody>
          <a:bodyPr/>
          <a:lstStyle/>
          <a:p>
            <a:fld id="{B39504BB-4B2D-AB4D-8851-CC114927FCC2}" type="slidenum">
              <a:rPr lang="en-RO" smtClean="0"/>
              <a:t>‹#›</a:t>
            </a:fld>
            <a:endParaRPr lang="en-RO"/>
          </a:p>
        </p:txBody>
      </p:sp>
    </p:spTree>
    <p:extLst>
      <p:ext uri="{BB962C8B-B14F-4D97-AF65-F5344CB8AC3E}">
        <p14:creationId xmlns:p14="http://schemas.microsoft.com/office/powerpoint/2010/main" val="3948900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7AA3-4567-34F1-B178-DBBF66A2089E}"/>
              </a:ext>
            </a:extLst>
          </p:cNvPr>
          <p:cNvSpPr>
            <a:spLocks noGrp="1"/>
          </p:cNvSpPr>
          <p:nvPr>
            <p:ph type="title"/>
          </p:nvPr>
        </p:nvSpPr>
        <p:spPr>
          <a:xfrm>
            <a:off x="839788" y="365125"/>
            <a:ext cx="10515600" cy="1325563"/>
          </a:xfrm>
        </p:spPr>
        <p:txBody>
          <a:bodyPr/>
          <a:lstStyle/>
          <a:p>
            <a:r>
              <a:rPr lang="en-GB"/>
              <a:t>Click to edit Master title style</a:t>
            </a:r>
            <a:endParaRPr lang="en-RO"/>
          </a:p>
        </p:txBody>
      </p:sp>
      <p:sp>
        <p:nvSpPr>
          <p:cNvPr id="3" name="Text Placeholder 2">
            <a:extLst>
              <a:ext uri="{FF2B5EF4-FFF2-40B4-BE49-F238E27FC236}">
                <a16:creationId xmlns:a16="http://schemas.microsoft.com/office/drawing/2014/main" id="{27782463-1F86-7E0D-EA3C-606421F7F5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69FDA31-0F1A-3714-DA01-41F23A6879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5" name="Text Placeholder 4">
            <a:extLst>
              <a:ext uri="{FF2B5EF4-FFF2-40B4-BE49-F238E27FC236}">
                <a16:creationId xmlns:a16="http://schemas.microsoft.com/office/drawing/2014/main" id="{654B709F-CB06-7E5D-7A5A-247C1511DA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1732822-42FD-4078-4752-4C3A7E89EFD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7" name="Date Placeholder 6">
            <a:extLst>
              <a:ext uri="{FF2B5EF4-FFF2-40B4-BE49-F238E27FC236}">
                <a16:creationId xmlns:a16="http://schemas.microsoft.com/office/drawing/2014/main" id="{C0B452F0-9196-8FAD-FA9A-0476D9DD7566}"/>
              </a:ext>
            </a:extLst>
          </p:cNvPr>
          <p:cNvSpPr>
            <a:spLocks noGrp="1"/>
          </p:cNvSpPr>
          <p:nvPr>
            <p:ph type="dt" sz="half" idx="10"/>
          </p:nvPr>
        </p:nvSpPr>
        <p:spPr/>
        <p:txBody>
          <a:bodyPr/>
          <a:lstStyle/>
          <a:p>
            <a:fld id="{841184E2-BF17-694C-A4F4-875259848B42}" type="datetimeFigureOut">
              <a:rPr lang="en-RO" smtClean="0"/>
              <a:t>25.07.2022</a:t>
            </a:fld>
            <a:endParaRPr lang="en-RO"/>
          </a:p>
        </p:txBody>
      </p:sp>
      <p:sp>
        <p:nvSpPr>
          <p:cNvPr id="8" name="Footer Placeholder 7">
            <a:extLst>
              <a:ext uri="{FF2B5EF4-FFF2-40B4-BE49-F238E27FC236}">
                <a16:creationId xmlns:a16="http://schemas.microsoft.com/office/drawing/2014/main" id="{DAF7DD48-7683-9933-C915-F44B82850467}"/>
              </a:ext>
            </a:extLst>
          </p:cNvPr>
          <p:cNvSpPr>
            <a:spLocks noGrp="1"/>
          </p:cNvSpPr>
          <p:nvPr>
            <p:ph type="ftr" sz="quarter" idx="11"/>
          </p:nvPr>
        </p:nvSpPr>
        <p:spPr/>
        <p:txBody>
          <a:bodyPr/>
          <a:lstStyle/>
          <a:p>
            <a:endParaRPr lang="en-RO"/>
          </a:p>
        </p:txBody>
      </p:sp>
      <p:sp>
        <p:nvSpPr>
          <p:cNvPr id="9" name="Slide Number Placeholder 8">
            <a:extLst>
              <a:ext uri="{FF2B5EF4-FFF2-40B4-BE49-F238E27FC236}">
                <a16:creationId xmlns:a16="http://schemas.microsoft.com/office/drawing/2014/main" id="{5A010583-B0D1-93DD-0478-03D3188620C4}"/>
              </a:ext>
            </a:extLst>
          </p:cNvPr>
          <p:cNvSpPr>
            <a:spLocks noGrp="1"/>
          </p:cNvSpPr>
          <p:nvPr>
            <p:ph type="sldNum" sz="quarter" idx="12"/>
          </p:nvPr>
        </p:nvSpPr>
        <p:spPr/>
        <p:txBody>
          <a:bodyPr/>
          <a:lstStyle/>
          <a:p>
            <a:fld id="{B39504BB-4B2D-AB4D-8851-CC114927FCC2}" type="slidenum">
              <a:rPr lang="en-RO" smtClean="0"/>
              <a:t>‹#›</a:t>
            </a:fld>
            <a:endParaRPr lang="en-RO"/>
          </a:p>
        </p:txBody>
      </p:sp>
    </p:spTree>
    <p:extLst>
      <p:ext uri="{BB962C8B-B14F-4D97-AF65-F5344CB8AC3E}">
        <p14:creationId xmlns:p14="http://schemas.microsoft.com/office/powerpoint/2010/main" val="385273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D4DD-EA83-FB61-50FA-886F1A9F8B9E}"/>
              </a:ext>
            </a:extLst>
          </p:cNvPr>
          <p:cNvSpPr>
            <a:spLocks noGrp="1"/>
          </p:cNvSpPr>
          <p:nvPr>
            <p:ph type="title"/>
          </p:nvPr>
        </p:nvSpPr>
        <p:spPr/>
        <p:txBody>
          <a:bodyPr/>
          <a:lstStyle/>
          <a:p>
            <a:r>
              <a:rPr lang="en-GB"/>
              <a:t>Click to edit Master title style</a:t>
            </a:r>
            <a:endParaRPr lang="en-RO"/>
          </a:p>
        </p:txBody>
      </p:sp>
      <p:sp>
        <p:nvSpPr>
          <p:cNvPr id="3" name="Date Placeholder 2">
            <a:extLst>
              <a:ext uri="{FF2B5EF4-FFF2-40B4-BE49-F238E27FC236}">
                <a16:creationId xmlns:a16="http://schemas.microsoft.com/office/drawing/2014/main" id="{D5C12533-DCDC-F36A-687A-EFE027C537C8}"/>
              </a:ext>
            </a:extLst>
          </p:cNvPr>
          <p:cNvSpPr>
            <a:spLocks noGrp="1"/>
          </p:cNvSpPr>
          <p:nvPr>
            <p:ph type="dt" sz="half" idx="10"/>
          </p:nvPr>
        </p:nvSpPr>
        <p:spPr/>
        <p:txBody>
          <a:bodyPr/>
          <a:lstStyle/>
          <a:p>
            <a:fld id="{841184E2-BF17-694C-A4F4-875259848B42}" type="datetimeFigureOut">
              <a:rPr lang="en-RO" smtClean="0"/>
              <a:t>25.07.2022</a:t>
            </a:fld>
            <a:endParaRPr lang="en-RO"/>
          </a:p>
        </p:txBody>
      </p:sp>
      <p:sp>
        <p:nvSpPr>
          <p:cNvPr id="4" name="Footer Placeholder 3">
            <a:extLst>
              <a:ext uri="{FF2B5EF4-FFF2-40B4-BE49-F238E27FC236}">
                <a16:creationId xmlns:a16="http://schemas.microsoft.com/office/drawing/2014/main" id="{75022390-2E3E-01B0-174F-F3BB9536D463}"/>
              </a:ext>
            </a:extLst>
          </p:cNvPr>
          <p:cNvSpPr>
            <a:spLocks noGrp="1"/>
          </p:cNvSpPr>
          <p:nvPr>
            <p:ph type="ftr" sz="quarter" idx="11"/>
          </p:nvPr>
        </p:nvSpPr>
        <p:spPr/>
        <p:txBody>
          <a:bodyPr/>
          <a:lstStyle/>
          <a:p>
            <a:endParaRPr lang="en-RO"/>
          </a:p>
        </p:txBody>
      </p:sp>
      <p:sp>
        <p:nvSpPr>
          <p:cNvPr id="5" name="Slide Number Placeholder 4">
            <a:extLst>
              <a:ext uri="{FF2B5EF4-FFF2-40B4-BE49-F238E27FC236}">
                <a16:creationId xmlns:a16="http://schemas.microsoft.com/office/drawing/2014/main" id="{AE09CB21-D3E9-E641-8A20-A5A7B04D4E3A}"/>
              </a:ext>
            </a:extLst>
          </p:cNvPr>
          <p:cNvSpPr>
            <a:spLocks noGrp="1"/>
          </p:cNvSpPr>
          <p:nvPr>
            <p:ph type="sldNum" sz="quarter" idx="12"/>
          </p:nvPr>
        </p:nvSpPr>
        <p:spPr/>
        <p:txBody>
          <a:bodyPr/>
          <a:lstStyle/>
          <a:p>
            <a:fld id="{B39504BB-4B2D-AB4D-8851-CC114927FCC2}" type="slidenum">
              <a:rPr lang="en-RO" smtClean="0"/>
              <a:t>‹#›</a:t>
            </a:fld>
            <a:endParaRPr lang="en-RO"/>
          </a:p>
        </p:txBody>
      </p:sp>
    </p:spTree>
    <p:extLst>
      <p:ext uri="{BB962C8B-B14F-4D97-AF65-F5344CB8AC3E}">
        <p14:creationId xmlns:p14="http://schemas.microsoft.com/office/powerpoint/2010/main" val="24702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CCFF44-5FC8-C7EB-5EBA-D9468FFD2E5F}"/>
              </a:ext>
            </a:extLst>
          </p:cNvPr>
          <p:cNvSpPr>
            <a:spLocks noGrp="1"/>
          </p:cNvSpPr>
          <p:nvPr>
            <p:ph type="dt" sz="half" idx="10"/>
          </p:nvPr>
        </p:nvSpPr>
        <p:spPr/>
        <p:txBody>
          <a:bodyPr/>
          <a:lstStyle/>
          <a:p>
            <a:fld id="{841184E2-BF17-694C-A4F4-875259848B42}" type="datetimeFigureOut">
              <a:rPr lang="en-RO" smtClean="0"/>
              <a:t>25.07.2022</a:t>
            </a:fld>
            <a:endParaRPr lang="en-RO"/>
          </a:p>
        </p:txBody>
      </p:sp>
      <p:sp>
        <p:nvSpPr>
          <p:cNvPr id="3" name="Footer Placeholder 2">
            <a:extLst>
              <a:ext uri="{FF2B5EF4-FFF2-40B4-BE49-F238E27FC236}">
                <a16:creationId xmlns:a16="http://schemas.microsoft.com/office/drawing/2014/main" id="{692BC8AA-7AFD-518F-BA64-9B4E8643B4A9}"/>
              </a:ext>
            </a:extLst>
          </p:cNvPr>
          <p:cNvSpPr>
            <a:spLocks noGrp="1"/>
          </p:cNvSpPr>
          <p:nvPr>
            <p:ph type="ftr" sz="quarter" idx="11"/>
          </p:nvPr>
        </p:nvSpPr>
        <p:spPr/>
        <p:txBody>
          <a:bodyPr/>
          <a:lstStyle/>
          <a:p>
            <a:endParaRPr lang="en-RO"/>
          </a:p>
        </p:txBody>
      </p:sp>
      <p:sp>
        <p:nvSpPr>
          <p:cNvPr id="4" name="Slide Number Placeholder 3">
            <a:extLst>
              <a:ext uri="{FF2B5EF4-FFF2-40B4-BE49-F238E27FC236}">
                <a16:creationId xmlns:a16="http://schemas.microsoft.com/office/drawing/2014/main" id="{DD54D9AA-FA58-CD39-7287-9833FCDB7D06}"/>
              </a:ext>
            </a:extLst>
          </p:cNvPr>
          <p:cNvSpPr>
            <a:spLocks noGrp="1"/>
          </p:cNvSpPr>
          <p:nvPr>
            <p:ph type="sldNum" sz="quarter" idx="12"/>
          </p:nvPr>
        </p:nvSpPr>
        <p:spPr/>
        <p:txBody>
          <a:bodyPr/>
          <a:lstStyle/>
          <a:p>
            <a:fld id="{B39504BB-4B2D-AB4D-8851-CC114927FCC2}" type="slidenum">
              <a:rPr lang="en-RO" smtClean="0"/>
              <a:t>‹#›</a:t>
            </a:fld>
            <a:endParaRPr lang="en-RO"/>
          </a:p>
        </p:txBody>
      </p:sp>
    </p:spTree>
    <p:extLst>
      <p:ext uri="{BB962C8B-B14F-4D97-AF65-F5344CB8AC3E}">
        <p14:creationId xmlns:p14="http://schemas.microsoft.com/office/powerpoint/2010/main" val="2469280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378-A0B4-B695-465D-A8C8AA811F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O"/>
          </a:p>
        </p:txBody>
      </p:sp>
      <p:sp>
        <p:nvSpPr>
          <p:cNvPr id="3" name="Content Placeholder 2">
            <a:extLst>
              <a:ext uri="{FF2B5EF4-FFF2-40B4-BE49-F238E27FC236}">
                <a16:creationId xmlns:a16="http://schemas.microsoft.com/office/drawing/2014/main" id="{3A4514A1-2056-4ED3-EC78-B7DEE6E075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Text Placeholder 3">
            <a:extLst>
              <a:ext uri="{FF2B5EF4-FFF2-40B4-BE49-F238E27FC236}">
                <a16:creationId xmlns:a16="http://schemas.microsoft.com/office/drawing/2014/main" id="{A90BFC32-B51B-2B55-AA66-9F1F9E11B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908958-4DBE-6970-9A68-20384BAA5785}"/>
              </a:ext>
            </a:extLst>
          </p:cNvPr>
          <p:cNvSpPr>
            <a:spLocks noGrp="1"/>
          </p:cNvSpPr>
          <p:nvPr>
            <p:ph type="dt" sz="half" idx="10"/>
          </p:nvPr>
        </p:nvSpPr>
        <p:spPr/>
        <p:txBody>
          <a:bodyPr/>
          <a:lstStyle/>
          <a:p>
            <a:fld id="{841184E2-BF17-694C-A4F4-875259848B42}" type="datetimeFigureOut">
              <a:rPr lang="en-RO" smtClean="0"/>
              <a:t>25.07.2022</a:t>
            </a:fld>
            <a:endParaRPr lang="en-RO"/>
          </a:p>
        </p:txBody>
      </p:sp>
      <p:sp>
        <p:nvSpPr>
          <p:cNvPr id="6" name="Footer Placeholder 5">
            <a:extLst>
              <a:ext uri="{FF2B5EF4-FFF2-40B4-BE49-F238E27FC236}">
                <a16:creationId xmlns:a16="http://schemas.microsoft.com/office/drawing/2014/main" id="{6036E5C1-855A-279B-F6F9-DA7A9306A725}"/>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D0CD47B9-2D6F-D3E3-6611-69C31E69133A}"/>
              </a:ext>
            </a:extLst>
          </p:cNvPr>
          <p:cNvSpPr>
            <a:spLocks noGrp="1"/>
          </p:cNvSpPr>
          <p:nvPr>
            <p:ph type="sldNum" sz="quarter" idx="12"/>
          </p:nvPr>
        </p:nvSpPr>
        <p:spPr/>
        <p:txBody>
          <a:bodyPr/>
          <a:lstStyle/>
          <a:p>
            <a:fld id="{B39504BB-4B2D-AB4D-8851-CC114927FCC2}" type="slidenum">
              <a:rPr lang="en-RO" smtClean="0"/>
              <a:t>‹#›</a:t>
            </a:fld>
            <a:endParaRPr lang="en-RO"/>
          </a:p>
        </p:txBody>
      </p:sp>
    </p:spTree>
    <p:extLst>
      <p:ext uri="{BB962C8B-B14F-4D97-AF65-F5344CB8AC3E}">
        <p14:creationId xmlns:p14="http://schemas.microsoft.com/office/powerpoint/2010/main" val="288047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9294-1A0F-0B66-01D7-573686EE72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O"/>
          </a:p>
        </p:txBody>
      </p:sp>
      <p:sp>
        <p:nvSpPr>
          <p:cNvPr id="3" name="Picture Placeholder 2">
            <a:extLst>
              <a:ext uri="{FF2B5EF4-FFF2-40B4-BE49-F238E27FC236}">
                <a16:creationId xmlns:a16="http://schemas.microsoft.com/office/drawing/2014/main" id="{22D72772-C8D4-CEA2-2A1C-2C3F7783F4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O"/>
          </a:p>
        </p:txBody>
      </p:sp>
      <p:sp>
        <p:nvSpPr>
          <p:cNvPr id="4" name="Text Placeholder 3">
            <a:extLst>
              <a:ext uri="{FF2B5EF4-FFF2-40B4-BE49-F238E27FC236}">
                <a16:creationId xmlns:a16="http://schemas.microsoft.com/office/drawing/2014/main" id="{D03DF149-CEA5-1FC7-09FE-15E346C72E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09E815A-BF85-EC8E-4B21-76DCFD31F022}"/>
              </a:ext>
            </a:extLst>
          </p:cNvPr>
          <p:cNvSpPr>
            <a:spLocks noGrp="1"/>
          </p:cNvSpPr>
          <p:nvPr>
            <p:ph type="dt" sz="half" idx="10"/>
          </p:nvPr>
        </p:nvSpPr>
        <p:spPr/>
        <p:txBody>
          <a:bodyPr/>
          <a:lstStyle/>
          <a:p>
            <a:fld id="{841184E2-BF17-694C-A4F4-875259848B42}" type="datetimeFigureOut">
              <a:rPr lang="en-RO" smtClean="0"/>
              <a:t>25.07.2022</a:t>
            </a:fld>
            <a:endParaRPr lang="en-RO"/>
          </a:p>
        </p:txBody>
      </p:sp>
      <p:sp>
        <p:nvSpPr>
          <p:cNvPr id="6" name="Footer Placeholder 5">
            <a:extLst>
              <a:ext uri="{FF2B5EF4-FFF2-40B4-BE49-F238E27FC236}">
                <a16:creationId xmlns:a16="http://schemas.microsoft.com/office/drawing/2014/main" id="{F6F60D91-3ED9-A94F-2D16-95C88F7D036A}"/>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38449EE2-647C-F95E-1BD2-C434985DBF06}"/>
              </a:ext>
            </a:extLst>
          </p:cNvPr>
          <p:cNvSpPr>
            <a:spLocks noGrp="1"/>
          </p:cNvSpPr>
          <p:nvPr>
            <p:ph type="sldNum" sz="quarter" idx="12"/>
          </p:nvPr>
        </p:nvSpPr>
        <p:spPr/>
        <p:txBody>
          <a:bodyPr/>
          <a:lstStyle/>
          <a:p>
            <a:fld id="{B39504BB-4B2D-AB4D-8851-CC114927FCC2}" type="slidenum">
              <a:rPr lang="en-RO" smtClean="0"/>
              <a:t>‹#›</a:t>
            </a:fld>
            <a:endParaRPr lang="en-RO"/>
          </a:p>
        </p:txBody>
      </p:sp>
    </p:spTree>
    <p:extLst>
      <p:ext uri="{BB962C8B-B14F-4D97-AF65-F5344CB8AC3E}">
        <p14:creationId xmlns:p14="http://schemas.microsoft.com/office/powerpoint/2010/main" val="852159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9C4B9-E5BE-880B-2D3A-6408D1FE3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O"/>
          </a:p>
        </p:txBody>
      </p:sp>
      <p:sp>
        <p:nvSpPr>
          <p:cNvPr id="3" name="Text Placeholder 2">
            <a:extLst>
              <a:ext uri="{FF2B5EF4-FFF2-40B4-BE49-F238E27FC236}">
                <a16:creationId xmlns:a16="http://schemas.microsoft.com/office/drawing/2014/main" id="{DECDA623-9520-BFEB-5939-97BC4D825C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4" name="Date Placeholder 3">
            <a:extLst>
              <a:ext uri="{FF2B5EF4-FFF2-40B4-BE49-F238E27FC236}">
                <a16:creationId xmlns:a16="http://schemas.microsoft.com/office/drawing/2014/main" id="{89CFE469-2AA1-9039-1CE7-46D52D79A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1184E2-BF17-694C-A4F4-875259848B42}" type="datetimeFigureOut">
              <a:rPr lang="en-RO" smtClean="0"/>
              <a:t>25.07.2022</a:t>
            </a:fld>
            <a:endParaRPr lang="en-RO"/>
          </a:p>
        </p:txBody>
      </p:sp>
      <p:sp>
        <p:nvSpPr>
          <p:cNvPr id="5" name="Footer Placeholder 4">
            <a:extLst>
              <a:ext uri="{FF2B5EF4-FFF2-40B4-BE49-F238E27FC236}">
                <a16:creationId xmlns:a16="http://schemas.microsoft.com/office/drawing/2014/main" id="{ED77CA49-F32B-1D88-D446-1843823BF1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O"/>
          </a:p>
        </p:txBody>
      </p:sp>
      <p:sp>
        <p:nvSpPr>
          <p:cNvPr id="6" name="Slide Number Placeholder 5">
            <a:extLst>
              <a:ext uri="{FF2B5EF4-FFF2-40B4-BE49-F238E27FC236}">
                <a16:creationId xmlns:a16="http://schemas.microsoft.com/office/drawing/2014/main" id="{6DC1B1F9-54BE-DE84-11D8-C8737DFDD4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9504BB-4B2D-AB4D-8851-CC114927FCC2}" type="slidenum">
              <a:rPr lang="en-RO" smtClean="0"/>
              <a:t>‹#›</a:t>
            </a:fld>
            <a:endParaRPr lang="en-RO"/>
          </a:p>
        </p:txBody>
      </p:sp>
    </p:spTree>
    <p:extLst>
      <p:ext uri="{BB962C8B-B14F-4D97-AF65-F5344CB8AC3E}">
        <p14:creationId xmlns:p14="http://schemas.microsoft.com/office/powerpoint/2010/main" val="1514573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5.xml"/><Relationship Id="rId1" Type="http://schemas.openxmlformats.org/officeDocument/2006/relationships/themeOverride" Target="../theme/themeOverride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5.xml"/><Relationship Id="rId1" Type="http://schemas.openxmlformats.org/officeDocument/2006/relationships/themeOverride" Target="../theme/themeOverride4.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5.xml"/><Relationship Id="rId1" Type="http://schemas.openxmlformats.org/officeDocument/2006/relationships/themeOverride" Target="../theme/themeOverride5.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5.xml"/><Relationship Id="rId1" Type="http://schemas.openxmlformats.org/officeDocument/2006/relationships/themeOverride" Target="../theme/themeOverride6.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8.xml"/><Relationship Id="rId1" Type="http://schemas.openxmlformats.org/officeDocument/2006/relationships/themeOverride" Target="../theme/themeOverride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5.xml"/><Relationship Id="rId1" Type="http://schemas.openxmlformats.org/officeDocument/2006/relationships/themeOverride" Target="../theme/themeOverride8.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5.xml"/><Relationship Id="rId1" Type="http://schemas.openxmlformats.org/officeDocument/2006/relationships/themeOverride" Target="../theme/themeOverride9.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4.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374" y="4759353"/>
            <a:ext cx="4407673" cy="897983"/>
          </a:xfrm>
        </p:spPr>
        <p:txBody>
          <a:bodyPr>
            <a:normAutofit fontScale="90000"/>
          </a:bodyPr>
          <a:lstStyle/>
          <a:p>
            <a:r>
              <a:rPr lang="en-US" sz="3600" dirty="0"/>
              <a:t>Clean Code &amp;</a:t>
            </a:r>
            <a:br>
              <a:rPr lang="en-US" sz="3600" dirty="0"/>
            </a:br>
            <a:r>
              <a:rPr lang="en-US" sz="3600" dirty="0"/>
              <a:t>Design Patterns</a:t>
            </a:r>
          </a:p>
        </p:txBody>
      </p:sp>
      <p:sp>
        <p:nvSpPr>
          <p:cNvPr id="6" name="Text Placeholder 5"/>
          <p:cNvSpPr>
            <a:spLocks noGrp="1"/>
          </p:cNvSpPr>
          <p:nvPr>
            <p:ph type="body" sz="quarter" idx="17"/>
          </p:nvPr>
        </p:nvSpPr>
        <p:spPr/>
        <p:txBody>
          <a:bodyPr/>
          <a:lstStyle/>
          <a:p>
            <a:r>
              <a:rPr lang="en-US" dirty="0"/>
              <a:t>July 26, 2022</a:t>
            </a:r>
          </a:p>
        </p:txBody>
      </p:sp>
      <p:pic>
        <p:nvPicPr>
          <p:cNvPr id="10" name="Picture Placeholder 9"/>
          <p:cNvPicPr>
            <a:picLocks noGrp="1" noChangeAspect="1"/>
          </p:cNvPicPr>
          <p:nvPr>
            <p:ph type="pic" sz="quarter" idx="19"/>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3963" t="-5022" r="-4827" b="-3567"/>
          <a:stretch/>
        </p:blipFill>
        <p:spPr>
          <a:xfrm>
            <a:off x="5322074" y="0"/>
            <a:ext cx="6869925" cy="6858000"/>
          </a:xfrm>
        </p:spPr>
      </p:pic>
      <p:sp>
        <p:nvSpPr>
          <p:cNvPr id="2" name="Rectangle 1">
            <a:extLst>
              <a:ext uri="{FF2B5EF4-FFF2-40B4-BE49-F238E27FC236}">
                <a16:creationId xmlns:a16="http://schemas.microsoft.com/office/drawing/2014/main" id="{BD1B2F32-8463-DF53-94C9-929A545A3E29}"/>
              </a:ext>
            </a:extLst>
          </p:cNvPr>
          <p:cNvSpPr/>
          <p:nvPr/>
        </p:nvSpPr>
        <p:spPr>
          <a:xfrm>
            <a:off x="345440" y="508000"/>
            <a:ext cx="2763520" cy="1371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RO"/>
          </a:p>
        </p:txBody>
      </p:sp>
    </p:spTree>
    <p:extLst>
      <p:ext uri="{BB962C8B-B14F-4D97-AF65-F5344CB8AC3E}">
        <p14:creationId xmlns:p14="http://schemas.microsoft.com/office/powerpoint/2010/main" val="143370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899893" y="3502982"/>
            <a:ext cx="3519320" cy="1628558"/>
          </a:xfrm>
        </p:spPr>
        <p:txBody>
          <a:bodyPr/>
          <a:lstStyle/>
          <a:p>
            <a:r>
              <a:rPr lang="en-US" dirty="0"/>
              <a:t>Singleton pattern</a:t>
            </a:r>
          </a:p>
        </p:txBody>
      </p:sp>
      <p:pic>
        <p:nvPicPr>
          <p:cNvPr id="3" name="Picture 2">
            <a:extLst>
              <a:ext uri="{FF2B5EF4-FFF2-40B4-BE49-F238E27FC236}">
                <a16:creationId xmlns:a16="http://schemas.microsoft.com/office/drawing/2014/main" id="{122D17F5-7406-C614-961D-C17205C3897B}"/>
              </a:ext>
            </a:extLst>
          </p:cNvPr>
          <p:cNvPicPr>
            <a:picLocks noChangeAspect="1"/>
          </p:cNvPicPr>
          <p:nvPr/>
        </p:nvPicPr>
        <p:blipFill>
          <a:blip r:embed="rId2"/>
          <a:stretch>
            <a:fillRect/>
          </a:stretch>
        </p:blipFill>
        <p:spPr>
          <a:xfrm>
            <a:off x="6096000" y="2517058"/>
            <a:ext cx="5515899" cy="3447436"/>
          </a:xfrm>
          <a:prstGeom prst="rect">
            <a:avLst/>
          </a:prstGeom>
        </p:spPr>
      </p:pic>
      <p:sp>
        <p:nvSpPr>
          <p:cNvPr id="4" name="Rectangle 3">
            <a:extLst>
              <a:ext uri="{FF2B5EF4-FFF2-40B4-BE49-F238E27FC236}">
                <a16:creationId xmlns:a16="http://schemas.microsoft.com/office/drawing/2014/main" id="{73AF389E-07C9-D561-AE61-C8EA1F2125DA}"/>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spTree>
    <p:extLst>
      <p:ext uri="{BB962C8B-B14F-4D97-AF65-F5344CB8AC3E}">
        <p14:creationId xmlns:p14="http://schemas.microsoft.com/office/powerpoint/2010/main" val="36598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pic>
        <p:nvPicPr>
          <p:cNvPr id="23" name="Picture 22">
            <a:extLst>
              <a:ext uri="{FF2B5EF4-FFF2-40B4-BE49-F238E27FC236}">
                <a16:creationId xmlns:a16="http://schemas.microsoft.com/office/drawing/2014/main" id="{0A55464D-4C81-7EB3-F2B3-8ADA06329D20}"/>
              </a:ext>
            </a:extLst>
          </p:cNvPr>
          <p:cNvPicPr>
            <a:picLocks noChangeAspect="1"/>
          </p:cNvPicPr>
          <p:nvPr/>
        </p:nvPicPr>
        <p:blipFill>
          <a:blip r:embed="rId4"/>
          <a:stretch>
            <a:fillRect/>
          </a:stretch>
        </p:blipFill>
        <p:spPr>
          <a:xfrm>
            <a:off x="3898491" y="2406117"/>
            <a:ext cx="5732206" cy="2866103"/>
          </a:xfrm>
          <a:prstGeom prst="rect">
            <a:avLst/>
          </a:prstGeom>
        </p:spPr>
      </p:pic>
      <p:sp>
        <p:nvSpPr>
          <p:cNvPr id="2" name="TextBox 1">
            <a:extLst>
              <a:ext uri="{FF2B5EF4-FFF2-40B4-BE49-F238E27FC236}">
                <a16:creationId xmlns:a16="http://schemas.microsoft.com/office/drawing/2014/main" id="{647EAC7E-7CC7-E9C0-D92F-658DCD7529B0}"/>
              </a:ext>
            </a:extLst>
          </p:cNvPr>
          <p:cNvSpPr txBox="1"/>
          <p:nvPr/>
        </p:nvSpPr>
        <p:spPr>
          <a:xfrm>
            <a:off x="107639" y="3100504"/>
            <a:ext cx="4145385" cy="1477328"/>
          </a:xfrm>
          <a:prstGeom prst="rect">
            <a:avLst/>
          </a:prstGeom>
          <a:noFill/>
        </p:spPr>
        <p:txBody>
          <a:bodyPr wrap="square" rtlCol="0">
            <a:spAutoFit/>
          </a:bodyPr>
          <a:lstStyle/>
          <a:p>
            <a:r>
              <a:rPr lang="en-GB" b="1" dirty="0">
                <a:latin typeface="Open Sans" panose="020B0606030504020204" pitchFamily="34" charset="0"/>
                <a:ea typeface="Open Sans" panose="020B0606030504020204" pitchFamily="34" charset="0"/>
                <a:cs typeface="Open Sans" panose="020B0606030504020204" pitchFamily="34" charset="0"/>
              </a:rPr>
              <a:t>Singleton</a:t>
            </a:r>
            <a:r>
              <a:rPr lang="en-GB" dirty="0">
                <a:latin typeface="Open Sans" panose="020B0606030504020204" pitchFamily="34" charset="0"/>
                <a:ea typeface="Open Sans" panose="020B0606030504020204" pitchFamily="34" charset="0"/>
                <a:cs typeface="Open Sans" panose="020B0606030504020204" pitchFamily="34" charset="0"/>
              </a:rPr>
              <a:t> is a creational design pattern that lets you ensure that a class has only one instance, while providing a global access point to this instance.</a:t>
            </a:r>
            <a:endParaRPr lang="en-RO"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73320105"/>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09EA3F2-422B-FD42-B7BE-D262FB87A30B}"/>
              </a:ext>
            </a:extLst>
          </p:cNvPr>
          <p:cNvSpPr>
            <a:spLocks noGrp="1"/>
          </p:cNvSpPr>
          <p:nvPr>
            <p:ph type="title"/>
          </p:nvPr>
        </p:nvSpPr>
        <p:spPr>
          <a:xfrm>
            <a:off x="914400" y="279400"/>
            <a:ext cx="10325100" cy="787400"/>
          </a:xfrm>
        </p:spPr>
        <p:txBody>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Implementation</a:t>
            </a:r>
          </a:p>
        </p:txBody>
      </p:sp>
      <p:pic>
        <p:nvPicPr>
          <p:cNvPr id="51" name="Picture 50">
            <a:extLst>
              <a:ext uri="{FF2B5EF4-FFF2-40B4-BE49-F238E27FC236}">
                <a16:creationId xmlns:a16="http://schemas.microsoft.com/office/drawing/2014/main" id="{E72118C2-206A-5244-A668-9F0060066C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229474" y="0"/>
            <a:ext cx="962526" cy="6858000"/>
          </a:xfrm>
          <a:prstGeom prst="rect">
            <a:avLst/>
          </a:prstGeom>
        </p:spPr>
      </p:pic>
      <p:sp>
        <p:nvSpPr>
          <p:cNvPr id="25" name="Text Placeholder 3">
            <a:extLst>
              <a:ext uri="{FF2B5EF4-FFF2-40B4-BE49-F238E27FC236}">
                <a16:creationId xmlns:a16="http://schemas.microsoft.com/office/drawing/2014/main" id="{9F780455-2769-EC49-8147-75A650345988}"/>
              </a:ext>
            </a:extLst>
          </p:cNvPr>
          <p:cNvSpPr txBox="1">
            <a:spLocks/>
          </p:cNvSpPr>
          <p:nvPr/>
        </p:nvSpPr>
        <p:spPr>
          <a:xfrm>
            <a:off x="914400" y="2186706"/>
            <a:ext cx="9370828" cy="2484588"/>
          </a:xfrm>
          <a:prstGeom prst="rect">
            <a:avLst/>
          </a:prstGeom>
        </p:spPr>
        <p:txBody>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Add a private static field to the class for storing the singleton instance.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Declare a public static creation method for getting the singleton instance.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Implement “lazy initialization” inside the static method. It should create a new object on its first call and put it into the static field. The method should always return that instance on all subsequent calls.</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Make the constructor of the class private. The static method of the class will still be able to call the constructor, but not the other objects.</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Go over the client code and replace all direct calls to the singleton’s constructor with calls to its static creation method.</a:t>
            </a:r>
          </a:p>
        </p:txBody>
      </p:sp>
    </p:spTree>
    <p:extLst>
      <p:ext uri="{BB962C8B-B14F-4D97-AF65-F5344CB8AC3E}">
        <p14:creationId xmlns:p14="http://schemas.microsoft.com/office/powerpoint/2010/main" val="42519678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697447" y="352131"/>
            <a:ext cx="3279130" cy="505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Pros and cons</a:t>
            </a:r>
          </a:p>
        </p:txBody>
      </p:sp>
      <p:sp>
        <p:nvSpPr>
          <p:cNvPr id="2" name="TextBox 1">
            <a:extLst>
              <a:ext uri="{FF2B5EF4-FFF2-40B4-BE49-F238E27FC236}">
                <a16:creationId xmlns:a16="http://schemas.microsoft.com/office/drawing/2014/main" id="{647EAC7E-7CC7-E9C0-D92F-658DCD7529B0}"/>
              </a:ext>
            </a:extLst>
          </p:cNvPr>
          <p:cNvSpPr txBox="1"/>
          <p:nvPr/>
        </p:nvSpPr>
        <p:spPr>
          <a:xfrm>
            <a:off x="697447" y="1176225"/>
            <a:ext cx="4480608" cy="1754326"/>
          </a:xfrm>
          <a:prstGeom prst="rect">
            <a:avLst/>
          </a:prstGeom>
          <a:noFill/>
        </p:spPr>
        <p:txBody>
          <a:bodyPr wrap="square" rtlCol="0">
            <a:spAutoFit/>
          </a:bodyPr>
          <a:lstStyle/>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be sure that a class has only a single instance.</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gain a global access point to that instance.</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The singleton object is initialized only when it’s requested for the first time.</a:t>
            </a:r>
            <a:endParaRPr lang="en-RO"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EB906AFD-1E4B-566E-ED7F-18F515FD52FA}"/>
              </a:ext>
            </a:extLst>
          </p:cNvPr>
          <p:cNvSpPr txBox="1"/>
          <p:nvPr/>
        </p:nvSpPr>
        <p:spPr>
          <a:xfrm>
            <a:off x="5178055" y="1176225"/>
            <a:ext cx="4480608" cy="5539978"/>
          </a:xfrm>
          <a:prstGeom prst="rect">
            <a:avLst/>
          </a:prstGeom>
          <a:noFill/>
        </p:spPr>
        <p:txBody>
          <a:bodyPr wrap="square" rtlCol="0">
            <a:spAutoFit/>
          </a:bodyPr>
          <a:lstStyle/>
          <a:p>
            <a:pPr marL="285750" indent="-285750">
              <a:buFont typeface="Wingdings" pitchFamily="2" charset="2"/>
              <a:buChar char="v"/>
            </a:pPr>
            <a:r>
              <a:rPr lang="en-GB" sz="1600" dirty="0">
                <a:latin typeface="Open Sans" panose="020B0606030504020204" pitchFamily="34" charset="0"/>
                <a:ea typeface="Open Sans" panose="020B0606030504020204" pitchFamily="34" charset="0"/>
                <a:cs typeface="Open Sans" panose="020B0606030504020204" pitchFamily="34" charset="0"/>
              </a:rPr>
              <a:t>Violates the </a:t>
            </a:r>
            <a:r>
              <a:rPr lang="en-GB" sz="1600" i="1" dirty="0">
                <a:latin typeface="Open Sans" panose="020B0606030504020204" pitchFamily="34" charset="0"/>
                <a:ea typeface="Open Sans" panose="020B0606030504020204" pitchFamily="34" charset="0"/>
                <a:cs typeface="Open Sans" panose="020B0606030504020204" pitchFamily="34" charset="0"/>
              </a:rPr>
              <a:t>Single Responsibility Principle</a:t>
            </a:r>
            <a:r>
              <a:rPr lang="en-GB" sz="1600" dirty="0">
                <a:latin typeface="Open Sans" panose="020B0606030504020204" pitchFamily="34" charset="0"/>
                <a:ea typeface="Open Sans" panose="020B0606030504020204" pitchFamily="34" charset="0"/>
                <a:cs typeface="Open Sans" panose="020B0606030504020204" pitchFamily="34" charset="0"/>
              </a:rPr>
              <a:t>. The pattern solves two problems at the time.</a:t>
            </a:r>
          </a:p>
          <a:p>
            <a:pPr marL="285750" indent="-285750">
              <a:buFont typeface="Wingdings" pitchFamily="2" charset="2"/>
              <a:buChar char="v"/>
            </a:pPr>
            <a:r>
              <a:rPr lang="en-GB" sz="1600" dirty="0">
                <a:latin typeface="Open Sans" panose="020B0606030504020204" pitchFamily="34" charset="0"/>
                <a:ea typeface="Open Sans" panose="020B0606030504020204" pitchFamily="34" charset="0"/>
                <a:cs typeface="Open Sans" panose="020B0606030504020204" pitchFamily="34" charset="0"/>
              </a:rPr>
              <a:t>The Singleton pattern can mask bad design, for instance, when the components of the program know too much about each other.</a:t>
            </a:r>
          </a:p>
          <a:p>
            <a:pPr marL="285750" indent="-285750">
              <a:buFont typeface="Wingdings" pitchFamily="2" charset="2"/>
              <a:buChar char="v"/>
            </a:pPr>
            <a:r>
              <a:rPr lang="en-GB" sz="1600" dirty="0">
                <a:latin typeface="Open Sans" panose="020B0606030504020204" pitchFamily="34" charset="0"/>
                <a:ea typeface="Open Sans" panose="020B0606030504020204" pitchFamily="34" charset="0"/>
                <a:cs typeface="Open Sans" panose="020B0606030504020204" pitchFamily="34" charset="0"/>
              </a:rPr>
              <a:t>The pattern requires special treatment in a multithreaded environment so that multiple threads won’t create a singleton object several times.</a:t>
            </a:r>
          </a:p>
          <a:p>
            <a:pPr marL="285750" indent="-285750">
              <a:buFont typeface="Wingdings" pitchFamily="2" charset="2"/>
              <a:buChar char="v"/>
            </a:pPr>
            <a:r>
              <a:rPr lang="en-GB" sz="1600" dirty="0">
                <a:latin typeface="Open Sans" panose="020B0606030504020204" pitchFamily="34" charset="0"/>
                <a:ea typeface="Open Sans" panose="020B0606030504020204" pitchFamily="34" charset="0"/>
                <a:cs typeface="Open Sans" panose="020B0606030504020204" pitchFamily="34" charset="0"/>
              </a:rPr>
              <a:t>It may be difficult to unit test the client code of the Singleton because many test frameworks rely on inheritance when producing mock objects. Since the constructor of the singleton class is private and overriding static methods is impossible in most languages, you will need to think of a creative way to mock the singleton. Or just don’t write the tests. Or don’t use the Singleton pattern.</a:t>
            </a:r>
          </a:p>
          <a:p>
            <a:pPr marL="285750" indent="-285750">
              <a:buFont typeface="Wingdings" pitchFamily="2" charset="2"/>
              <a:buChar char="v"/>
            </a:pPr>
            <a:endParaRPr lang="en-RO"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87317208"/>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925857" y="3546987"/>
            <a:ext cx="3519320" cy="1628558"/>
          </a:xfrm>
        </p:spPr>
        <p:txBody>
          <a:bodyPr/>
          <a:lstStyle/>
          <a:p>
            <a:r>
              <a:rPr lang="en-US" dirty="0"/>
              <a:t>Builder pattern</a:t>
            </a:r>
          </a:p>
        </p:txBody>
      </p:sp>
      <p:pic>
        <p:nvPicPr>
          <p:cNvPr id="6" name="Picture 5">
            <a:extLst>
              <a:ext uri="{FF2B5EF4-FFF2-40B4-BE49-F238E27FC236}">
                <a16:creationId xmlns:a16="http://schemas.microsoft.com/office/drawing/2014/main" id="{690FDD29-B25F-FC63-1D38-8BA2A3155D34}"/>
              </a:ext>
            </a:extLst>
          </p:cNvPr>
          <p:cNvPicPr>
            <a:picLocks noChangeAspect="1"/>
          </p:cNvPicPr>
          <p:nvPr/>
        </p:nvPicPr>
        <p:blipFill>
          <a:blip r:embed="rId2"/>
          <a:stretch>
            <a:fillRect/>
          </a:stretch>
        </p:blipFill>
        <p:spPr>
          <a:xfrm>
            <a:off x="5706012" y="2192593"/>
            <a:ext cx="5867894" cy="3667434"/>
          </a:xfrm>
          <a:prstGeom prst="rect">
            <a:avLst/>
          </a:prstGeom>
        </p:spPr>
      </p:pic>
      <p:sp>
        <p:nvSpPr>
          <p:cNvPr id="3" name="Rectangle 2">
            <a:extLst>
              <a:ext uri="{FF2B5EF4-FFF2-40B4-BE49-F238E27FC236}">
                <a16:creationId xmlns:a16="http://schemas.microsoft.com/office/drawing/2014/main" id="{C279D63C-CEF0-F99E-6633-11076740C6F8}"/>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spTree>
    <p:extLst>
      <p:ext uri="{BB962C8B-B14F-4D97-AF65-F5344CB8AC3E}">
        <p14:creationId xmlns:p14="http://schemas.microsoft.com/office/powerpoint/2010/main" val="206056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pic>
        <p:nvPicPr>
          <p:cNvPr id="5" name="Picture 4">
            <a:extLst>
              <a:ext uri="{FF2B5EF4-FFF2-40B4-BE49-F238E27FC236}">
                <a16:creationId xmlns:a16="http://schemas.microsoft.com/office/drawing/2014/main" id="{7F274C5A-1EB4-2470-3910-606C499D92A3}"/>
              </a:ext>
            </a:extLst>
          </p:cNvPr>
          <p:cNvPicPr>
            <a:picLocks noChangeAspect="1"/>
          </p:cNvPicPr>
          <p:nvPr/>
        </p:nvPicPr>
        <p:blipFill>
          <a:blip r:embed="rId3"/>
          <a:stretch>
            <a:fillRect/>
          </a:stretch>
        </p:blipFill>
        <p:spPr>
          <a:xfrm>
            <a:off x="4340812" y="727883"/>
            <a:ext cx="4835559" cy="2820743"/>
          </a:xfrm>
          <a:prstGeom prst="rect">
            <a:avLst/>
          </a:prstGeom>
        </p:spPr>
      </p:pic>
      <p:pic>
        <p:nvPicPr>
          <p:cNvPr id="2" name="Picture 1">
            <a:extLst>
              <a:ext uri="{FF2B5EF4-FFF2-40B4-BE49-F238E27FC236}">
                <a16:creationId xmlns:a16="http://schemas.microsoft.com/office/drawing/2014/main" id="{F59AFB9B-4B9D-F3CB-FF80-1C61927FA735}"/>
              </a:ext>
            </a:extLst>
          </p:cNvPr>
          <p:cNvPicPr>
            <a:picLocks noChangeAspect="1"/>
          </p:cNvPicPr>
          <p:nvPr/>
        </p:nvPicPr>
        <p:blipFill>
          <a:blip r:embed="rId4"/>
          <a:stretch>
            <a:fillRect/>
          </a:stretch>
        </p:blipFill>
        <p:spPr>
          <a:xfrm>
            <a:off x="4693405" y="3548626"/>
            <a:ext cx="4130374" cy="2820743"/>
          </a:xfrm>
          <a:prstGeom prst="rect">
            <a:avLst/>
          </a:prstGeom>
        </p:spPr>
      </p:pic>
      <p:sp>
        <p:nvSpPr>
          <p:cNvPr id="3" name="TextBox 2">
            <a:extLst>
              <a:ext uri="{FF2B5EF4-FFF2-40B4-BE49-F238E27FC236}">
                <a16:creationId xmlns:a16="http://schemas.microsoft.com/office/drawing/2014/main" id="{6B01943D-1767-9AD6-44EB-E91C0723B7D9}"/>
              </a:ext>
            </a:extLst>
          </p:cNvPr>
          <p:cNvSpPr txBox="1"/>
          <p:nvPr/>
        </p:nvSpPr>
        <p:spPr>
          <a:xfrm>
            <a:off x="116958" y="2671463"/>
            <a:ext cx="4223854" cy="1754326"/>
          </a:xfrm>
          <a:prstGeom prst="rect">
            <a:avLst/>
          </a:prstGeom>
          <a:noFill/>
        </p:spPr>
        <p:txBody>
          <a:bodyPr wrap="square" rtlCol="0">
            <a:spAutoFit/>
          </a:bodyPr>
          <a:lstStyle/>
          <a:p>
            <a:r>
              <a:rPr lang="en-GB" b="1" dirty="0">
                <a:latin typeface="Open Sans" panose="020B0606030504020204" pitchFamily="34" charset="0"/>
                <a:ea typeface="Open Sans" panose="020B0606030504020204" pitchFamily="34" charset="0"/>
                <a:cs typeface="Open Sans" panose="020B0606030504020204" pitchFamily="34" charset="0"/>
              </a:rPr>
              <a:t>Builder</a:t>
            </a:r>
            <a:r>
              <a:rPr lang="en-GB" dirty="0">
                <a:latin typeface="Open Sans" panose="020B0606030504020204" pitchFamily="34" charset="0"/>
                <a:ea typeface="Open Sans" panose="020B0606030504020204" pitchFamily="34" charset="0"/>
                <a:cs typeface="Open Sans" panose="020B0606030504020204" pitchFamily="34" charset="0"/>
              </a:rPr>
              <a:t> is a creational design pattern that lets you construct complex objects step by step. The pattern allows you to produce different types and representations of an object using the same construction code.</a:t>
            </a:r>
            <a:endParaRPr lang="en-RO"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909282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09EA3F2-422B-FD42-B7BE-D262FB87A30B}"/>
              </a:ext>
            </a:extLst>
          </p:cNvPr>
          <p:cNvSpPr>
            <a:spLocks noGrp="1"/>
          </p:cNvSpPr>
          <p:nvPr>
            <p:ph type="title"/>
          </p:nvPr>
        </p:nvSpPr>
        <p:spPr>
          <a:xfrm>
            <a:off x="914400" y="279400"/>
            <a:ext cx="10325100" cy="787400"/>
          </a:xfrm>
        </p:spPr>
        <p:txBody>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Implementation</a:t>
            </a:r>
          </a:p>
        </p:txBody>
      </p:sp>
      <p:pic>
        <p:nvPicPr>
          <p:cNvPr id="51" name="Picture 50">
            <a:extLst>
              <a:ext uri="{FF2B5EF4-FFF2-40B4-BE49-F238E27FC236}">
                <a16:creationId xmlns:a16="http://schemas.microsoft.com/office/drawing/2014/main" id="{E72118C2-206A-5244-A668-9F0060066C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229474" y="0"/>
            <a:ext cx="962526" cy="6858000"/>
          </a:xfrm>
          <a:prstGeom prst="rect">
            <a:avLst/>
          </a:prstGeom>
        </p:spPr>
      </p:pic>
      <p:sp>
        <p:nvSpPr>
          <p:cNvPr id="25" name="Text Placeholder 3">
            <a:extLst>
              <a:ext uri="{FF2B5EF4-FFF2-40B4-BE49-F238E27FC236}">
                <a16:creationId xmlns:a16="http://schemas.microsoft.com/office/drawing/2014/main" id="{9F780455-2769-EC49-8147-75A650345988}"/>
              </a:ext>
            </a:extLst>
          </p:cNvPr>
          <p:cNvSpPr txBox="1">
            <a:spLocks/>
          </p:cNvSpPr>
          <p:nvPr/>
        </p:nvSpPr>
        <p:spPr>
          <a:xfrm>
            <a:off x="914400" y="2186706"/>
            <a:ext cx="9370828" cy="2484588"/>
          </a:xfrm>
          <a:prstGeom prst="rect">
            <a:avLst/>
          </a:prstGeom>
        </p:spPr>
        <p:txBody>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Create a static class named Builder inside the main class.</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Create an instance of the main class inside the builder class.</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Implement a different method inside the inner class for each attribute of the main class. The method should set the value for a specific attribute of the main class instance and return the builder instance. It is considered a best practice to name each method the same as the parameter that the method is setting.</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Implement a method named build in which to return the builder instance.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Implement a static method named builder which returns a new instance of the builder inner class if you want to achieve the same implementation as the one used in Lombok.</a:t>
            </a:r>
          </a:p>
        </p:txBody>
      </p:sp>
    </p:spTree>
    <p:extLst>
      <p:ext uri="{BB962C8B-B14F-4D97-AF65-F5344CB8AC3E}">
        <p14:creationId xmlns:p14="http://schemas.microsoft.com/office/powerpoint/2010/main" val="8797414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697447" y="352131"/>
            <a:ext cx="3279130" cy="505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Pros and cons</a:t>
            </a:r>
          </a:p>
        </p:txBody>
      </p:sp>
      <p:sp>
        <p:nvSpPr>
          <p:cNvPr id="2" name="TextBox 1">
            <a:extLst>
              <a:ext uri="{FF2B5EF4-FFF2-40B4-BE49-F238E27FC236}">
                <a16:creationId xmlns:a16="http://schemas.microsoft.com/office/drawing/2014/main" id="{647EAC7E-7CC7-E9C0-D92F-658DCD7529B0}"/>
              </a:ext>
            </a:extLst>
          </p:cNvPr>
          <p:cNvSpPr txBox="1"/>
          <p:nvPr/>
        </p:nvSpPr>
        <p:spPr>
          <a:xfrm>
            <a:off x="697447" y="1176225"/>
            <a:ext cx="4480608" cy="2862322"/>
          </a:xfrm>
          <a:prstGeom prst="rect">
            <a:avLst/>
          </a:prstGeom>
          <a:noFill/>
        </p:spPr>
        <p:txBody>
          <a:bodyPr wrap="square" rtlCol="0">
            <a:spAutoFit/>
          </a:bodyPr>
          <a:lstStyle/>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construct objects step-by-step, defer construction steps or run steps recursively. </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reuse the same construction code when building various representations of products.</a:t>
            </a:r>
          </a:p>
          <a:p>
            <a:pPr marL="285750" indent="-285750">
              <a:buFont typeface="Wingdings" pitchFamily="2" charset="2"/>
              <a:buChar char="ü"/>
            </a:pPr>
            <a:r>
              <a:rPr lang="en-GB" i="1" dirty="0">
                <a:latin typeface="Open Sans" panose="020B0606030504020204" pitchFamily="34" charset="0"/>
                <a:ea typeface="Open Sans" panose="020B0606030504020204" pitchFamily="34" charset="0"/>
                <a:cs typeface="Open Sans" panose="020B0606030504020204" pitchFamily="34" charset="0"/>
              </a:rPr>
              <a:t>Single Responsibility Principle</a:t>
            </a:r>
            <a:r>
              <a:rPr lang="en-GB" dirty="0">
                <a:latin typeface="Open Sans" panose="020B0606030504020204" pitchFamily="34" charset="0"/>
                <a:ea typeface="Open Sans" panose="020B0606030504020204" pitchFamily="34" charset="0"/>
                <a:cs typeface="Open Sans" panose="020B0606030504020204" pitchFamily="34" charset="0"/>
              </a:rPr>
              <a:t>. You can isolate complex construction code from the business logic of the product.</a:t>
            </a:r>
            <a:endParaRPr lang="en-RO"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EB906AFD-1E4B-566E-ED7F-18F515FD52FA}"/>
              </a:ext>
            </a:extLst>
          </p:cNvPr>
          <p:cNvSpPr txBox="1"/>
          <p:nvPr/>
        </p:nvSpPr>
        <p:spPr>
          <a:xfrm>
            <a:off x="5178055" y="1176225"/>
            <a:ext cx="4480608" cy="923330"/>
          </a:xfrm>
          <a:prstGeom prst="rect">
            <a:avLst/>
          </a:prstGeom>
          <a:noFill/>
        </p:spPr>
        <p:txBody>
          <a:bodyPr wrap="square" rtlCol="0">
            <a:spAutoFit/>
          </a:bodyPr>
          <a:lstStyle/>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The overall complexity of the code increases since the pattern requires creating a inner lass.</a:t>
            </a:r>
          </a:p>
        </p:txBody>
      </p:sp>
    </p:spTree>
    <p:extLst>
      <p:ext uri="{BB962C8B-B14F-4D97-AF65-F5344CB8AC3E}">
        <p14:creationId xmlns:p14="http://schemas.microsoft.com/office/powerpoint/2010/main" val="2269633115"/>
      </p:ext>
    </p:extLst>
  </p:cSld>
  <p:clrMapOvr>
    <a:overrideClrMapping bg1="lt1" tx1="dk1" bg2="lt2" tx2="dk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763296" y="3522647"/>
            <a:ext cx="3519320" cy="1628558"/>
          </a:xfrm>
        </p:spPr>
        <p:txBody>
          <a:bodyPr/>
          <a:lstStyle/>
          <a:p>
            <a:r>
              <a:rPr lang="en-US" dirty="0"/>
              <a:t>Factory method</a:t>
            </a:r>
          </a:p>
        </p:txBody>
      </p:sp>
      <p:pic>
        <p:nvPicPr>
          <p:cNvPr id="3" name="Picture 2">
            <a:extLst>
              <a:ext uri="{FF2B5EF4-FFF2-40B4-BE49-F238E27FC236}">
                <a16:creationId xmlns:a16="http://schemas.microsoft.com/office/drawing/2014/main" id="{78444937-51F9-9647-7BE2-6C6594555F7A}"/>
              </a:ext>
            </a:extLst>
          </p:cNvPr>
          <p:cNvPicPr>
            <a:picLocks noChangeAspect="1"/>
          </p:cNvPicPr>
          <p:nvPr/>
        </p:nvPicPr>
        <p:blipFill>
          <a:blip r:embed="rId2"/>
          <a:stretch>
            <a:fillRect/>
          </a:stretch>
        </p:blipFill>
        <p:spPr>
          <a:xfrm>
            <a:off x="5535561" y="2105903"/>
            <a:ext cx="6336960" cy="3960600"/>
          </a:xfrm>
          <a:prstGeom prst="rect">
            <a:avLst/>
          </a:prstGeom>
        </p:spPr>
      </p:pic>
      <p:sp>
        <p:nvSpPr>
          <p:cNvPr id="4" name="Rectangle 3">
            <a:extLst>
              <a:ext uri="{FF2B5EF4-FFF2-40B4-BE49-F238E27FC236}">
                <a16:creationId xmlns:a16="http://schemas.microsoft.com/office/drawing/2014/main" id="{AD03D8DC-97B2-BCB5-FD58-11F3D80DFDA9}"/>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spTree>
    <p:extLst>
      <p:ext uri="{BB962C8B-B14F-4D97-AF65-F5344CB8AC3E}">
        <p14:creationId xmlns:p14="http://schemas.microsoft.com/office/powerpoint/2010/main" val="59594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270724" y="2649730"/>
            <a:ext cx="3886787" cy="15585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Open Sans" panose="020B0606030504020204" pitchFamily="34" charset="0"/>
                <a:ea typeface="Open Sans" panose="020B0606030504020204" pitchFamily="34" charset="0"/>
                <a:cs typeface="Open Sans" panose="020B0606030504020204" pitchFamily="34" charset="0"/>
              </a:rPr>
              <a:t>Factory Method </a:t>
            </a:r>
            <a:r>
              <a:rPr lang="en-GB" sz="1800" dirty="0">
                <a:latin typeface="Open Sans" panose="020B0606030504020204" pitchFamily="34" charset="0"/>
                <a:ea typeface="Open Sans" panose="020B0606030504020204" pitchFamily="34" charset="0"/>
                <a:cs typeface="Open Sans" panose="020B0606030504020204" pitchFamily="34" charset="0"/>
              </a:rPr>
              <a:t>is a creational design pattern that provides an interface for creating objects in a superclass, but allows subclasses to alter the type of objects that will be created.</a:t>
            </a: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FCD3B0F4-7FD3-E159-516F-40454A8BF3F1}"/>
              </a:ext>
            </a:extLst>
          </p:cNvPr>
          <p:cNvPicPr>
            <a:picLocks noChangeAspect="1"/>
          </p:cNvPicPr>
          <p:nvPr/>
        </p:nvPicPr>
        <p:blipFill>
          <a:blip r:embed="rId3"/>
          <a:stretch>
            <a:fillRect/>
          </a:stretch>
        </p:blipFill>
        <p:spPr>
          <a:xfrm>
            <a:off x="4328052" y="3429000"/>
            <a:ext cx="4930556" cy="2696398"/>
          </a:xfrm>
          <a:prstGeom prst="rect">
            <a:avLst/>
          </a:prstGeom>
        </p:spPr>
      </p:pic>
      <p:pic>
        <p:nvPicPr>
          <p:cNvPr id="3" name="Picture 2">
            <a:extLst>
              <a:ext uri="{FF2B5EF4-FFF2-40B4-BE49-F238E27FC236}">
                <a16:creationId xmlns:a16="http://schemas.microsoft.com/office/drawing/2014/main" id="{C207FDDE-354A-2033-13EE-D8D49325B2AD}"/>
              </a:ext>
            </a:extLst>
          </p:cNvPr>
          <p:cNvPicPr>
            <a:picLocks noChangeAspect="1"/>
          </p:cNvPicPr>
          <p:nvPr/>
        </p:nvPicPr>
        <p:blipFill>
          <a:blip r:embed="rId4"/>
          <a:stretch>
            <a:fillRect/>
          </a:stretch>
        </p:blipFill>
        <p:spPr>
          <a:xfrm>
            <a:off x="4157511" y="857250"/>
            <a:ext cx="5796116" cy="2415048"/>
          </a:xfrm>
          <a:prstGeom prst="rect">
            <a:avLst/>
          </a:prstGeom>
        </p:spPr>
      </p:pic>
    </p:spTree>
    <p:extLst>
      <p:ext uri="{BB962C8B-B14F-4D97-AF65-F5344CB8AC3E}">
        <p14:creationId xmlns:p14="http://schemas.microsoft.com/office/powerpoint/2010/main" val="5193130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9544-DB39-C145-BAAA-B4C9CB85E8C9}"/>
              </a:ext>
            </a:extLst>
          </p:cNvPr>
          <p:cNvSpPr>
            <a:spLocks noGrp="1"/>
          </p:cNvSpPr>
          <p:nvPr>
            <p:ph type="title"/>
          </p:nvPr>
        </p:nvSpPr>
        <p:spPr>
          <a:xfrm>
            <a:off x="2209803" y="1047439"/>
            <a:ext cx="3829050" cy="501014"/>
          </a:xfrm>
        </p:spPr>
        <p:txBody>
          <a:bodyPr/>
          <a:lstStyle/>
          <a:p>
            <a:r>
              <a:rPr lang="en-US" dirty="0"/>
              <a:t>Contents</a:t>
            </a:r>
          </a:p>
        </p:txBody>
      </p:sp>
      <p:sp>
        <p:nvSpPr>
          <p:cNvPr id="3" name="Text Placeholder 2">
            <a:extLst>
              <a:ext uri="{FF2B5EF4-FFF2-40B4-BE49-F238E27FC236}">
                <a16:creationId xmlns:a16="http://schemas.microsoft.com/office/drawing/2014/main" id="{9F5B2E6F-9CC4-BB4D-8344-A0D36D4E9E24}"/>
              </a:ext>
            </a:extLst>
          </p:cNvPr>
          <p:cNvSpPr>
            <a:spLocks noGrp="1"/>
          </p:cNvSpPr>
          <p:nvPr>
            <p:ph type="body" sz="quarter" idx="12"/>
          </p:nvPr>
        </p:nvSpPr>
        <p:spPr>
          <a:xfrm>
            <a:off x="3009900" y="1878936"/>
            <a:ext cx="2057400" cy="216368"/>
          </a:xfrm>
        </p:spPr>
        <p:txBody>
          <a:bodyPr/>
          <a:lstStyle/>
          <a:p>
            <a:r>
              <a:rPr lang="en-US" dirty="0"/>
              <a:t>Introduction to Clean code</a:t>
            </a:r>
          </a:p>
        </p:txBody>
      </p:sp>
      <p:sp>
        <p:nvSpPr>
          <p:cNvPr id="4" name="Text Placeholder 3">
            <a:extLst>
              <a:ext uri="{FF2B5EF4-FFF2-40B4-BE49-F238E27FC236}">
                <a16:creationId xmlns:a16="http://schemas.microsoft.com/office/drawing/2014/main" id="{5B2C826B-3D1C-D04D-973E-C6C799DB5235}"/>
              </a:ext>
            </a:extLst>
          </p:cNvPr>
          <p:cNvSpPr>
            <a:spLocks noGrp="1"/>
          </p:cNvSpPr>
          <p:nvPr>
            <p:ph type="body" sz="quarter" idx="18"/>
          </p:nvPr>
        </p:nvSpPr>
        <p:spPr>
          <a:xfrm>
            <a:off x="2209803" y="1787342"/>
            <a:ext cx="478631" cy="3551861"/>
          </a:xfrm>
        </p:spPr>
        <p:txBody>
          <a:bodyPr/>
          <a:lstStyle/>
          <a:p>
            <a:r>
              <a:rPr lang="en-US" dirty="0"/>
              <a:t>01</a:t>
            </a:r>
          </a:p>
          <a:p>
            <a:endParaRPr lang="en-US" dirty="0"/>
          </a:p>
          <a:p>
            <a:r>
              <a:rPr lang="en-US" dirty="0"/>
              <a:t>02</a:t>
            </a:r>
          </a:p>
          <a:p>
            <a:endParaRPr lang="en-US" dirty="0"/>
          </a:p>
          <a:p>
            <a:r>
              <a:rPr lang="en-US" dirty="0"/>
              <a:t>03</a:t>
            </a:r>
          </a:p>
          <a:p>
            <a:endParaRPr lang="en-US" dirty="0"/>
          </a:p>
          <a:p>
            <a:r>
              <a:rPr lang="en-US" dirty="0"/>
              <a:t>04</a:t>
            </a:r>
          </a:p>
          <a:p>
            <a:endParaRPr lang="en-US" dirty="0"/>
          </a:p>
          <a:p>
            <a:r>
              <a:rPr lang="en-US" dirty="0"/>
              <a:t>05</a:t>
            </a:r>
          </a:p>
          <a:p>
            <a:endParaRPr lang="en-US" dirty="0"/>
          </a:p>
          <a:p>
            <a:r>
              <a:rPr lang="en-US" dirty="0"/>
              <a:t>06</a:t>
            </a:r>
          </a:p>
          <a:p>
            <a:endParaRPr lang="en-US" dirty="0"/>
          </a:p>
          <a:p>
            <a:r>
              <a:rPr lang="en-US" dirty="0"/>
              <a:t>07</a:t>
            </a:r>
          </a:p>
          <a:p>
            <a:endParaRPr lang="en-US" dirty="0"/>
          </a:p>
          <a:p>
            <a:r>
              <a:rPr lang="en-US" dirty="0"/>
              <a:t>08</a:t>
            </a:r>
          </a:p>
          <a:p>
            <a:endParaRPr lang="en-US" dirty="0"/>
          </a:p>
          <a:p>
            <a:r>
              <a:rPr lang="en-US" dirty="0"/>
              <a:t>09</a:t>
            </a:r>
          </a:p>
          <a:p>
            <a:endParaRPr lang="en-US" dirty="0"/>
          </a:p>
          <a:p>
            <a:endParaRPr lang="en-US" dirty="0"/>
          </a:p>
        </p:txBody>
      </p:sp>
      <p:sp>
        <p:nvSpPr>
          <p:cNvPr id="5" name="Text Placeholder 4">
            <a:extLst>
              <a:ext uri="{FF2B5EF4-FFF2-40B4-BE49-F238E27FC236}">
                <a16:creationId xmlns:a16="http://schemas.microsoft.com/office/drawing/2014/main" id="{5DB7F1D8-3B3C-C145-841B-5EB966C11B6A}"/>
              </a:ext>
            </a:extLst>
          </p:cNvPr>
          <p:cNvSpPr>
            <a:spLocks noGrp="1"/>
          </p:cNvSpPr>
          <p:nvPr>
            <p:ph type="body" sz="quarter" idx="19"/>
          </p:nvPr>
        </p:nvSpPr>
        <p:spPr>
          <a:xfrm>
            <a:off x="3009900" y="2409687"/>
            <a:ext cx="2057400" cy="216368"/>
          </a:xfrm>
        </p:spPr>
        <p:txBody>
          <a:bodyPr/>
          <a:lstStyle/>
          <a:p>
            <a:r>
              <a:rPr lang="en-US" dirty="0"/>
              <a:t>SOLID</a:t>
            </a:r>
          </a:p>
        </p:txBody>
      </p:sp>
      <p:sp>
        <p:nvSpPr>
          <p:cNvPr id="6" name="Text Placeholder 5">
            <a:extLst>
              <a:ext uri="{FF2B5EF4-FFF2-40B4-BE49-F238E27FC236}">
                <a16:creationId xmlns:a16="http://schemas.microsoft.com/office/drawing/2014/main" id="{E1737307-F67D-2C43-9129-218495C0CA86}"/>
              </a:ext>
            </a:extLst>
          </p:cNvPr>
          <p:cNvSpPr>
            <a:spLocks noGrp="1"/>
          </p:cNvSpPr>
          <p:nvPr>
            <p:ph type="body" sz="quarter" idx="20"/>
          </p:nvPr>
        </p:nvSpPr>
        <p:spPr>
          <a:xfrm>
            <a:off x="3009900" y="2940438"/>
            <a:ext cx="2057400" cy="216368"/>
          </a:xfrm>
        </p:spPr>
        <p:txBody>
          <a:bodyPr/>
          <a:lstStyle/>
          <a:p>
            <a:r>
              <a:rPr lang="en-US" dirty="0"/>
              <a:t>Code smells</a:t>
            </a:r>
          </a:p>
        </p:txBody>
      </p:sp>
      <p:sp>
        <p:nvSpPr>
          <p:cNvPr id="7" name="Text Placeholder 6">
            <a:extLst>
              <a:ext uri="{FF2B5EF4-FFF2-40B4-BE49-F238E27FC236}">
                <a16:creationId xmlns:a16="http://schemas.microsoft.com/office/drawing/2014/main" id="{7B8552D4-3D46-BF4C-B40D-48162EEC4BE0}"/>
              </a:ext>
            </a:extLst>
          </p:cNvPr>
          <p:cNvSpPr>
            <a:spLocks noGrp="1"/>
          </p:cNvSpPr>
          <p:nvPr>
            <p:ph type="body" sz="quarter" idx="21"/>
          </p:nvPr>
        </p:nvSpPr>
        <p:spPr>
          <a:xfrm>
            <a:off x="3009900" y="3471189"/>
            <a:ext cx="2057400" cy="216368"/>
          </a:xfrm>
        </p:spPr>
        <p:txBody>
          <a:bodyPr/>
          <a:lstStyle/>
          <a:p>
            <a:r>
              <a:rPr lang="en-US" dirty="0"/>
              <a:t>Introduction to Design Patterns</a:t>
            </a:r>
          </a:p>
        </p:txBody>
      </p:sp>
      <p:sp>
        <p:nvSpPr>
          <p:cNvPr id="8" name="Text Placeholder 7">
            <a:extLst>
              <a:ext uri="{FF2B5EF4-FFF2-40B4-BE49-F238E27FC236}">
                <a16:creationId xmlns:a16="http://schemas.microsoft.com/office/drawing/2014/main" id="{820732DF-DC8C-CF42-A96B-B000B6F9164A}"/>
              </a:ext>
            </a:extLst>
          </p:cNvPr>
          <p:cNvSpPr>
            <a:spLocks noGrp="1"/>
          </p:cNvSpPr>
          <p:nvPr>
            <p:ph type="body" sz="quarter" idx="22"/>
          </p:nvPr>
        </p:nvSpPr>
        <p:spPr>
          <a:xfrm>
            <a:off x="3009900" y="4001940"/>
            <a:ext cx="2057400" cy="216368"/>
          </a:xfrm>
        </p:spPr>
        <p:txBody>
          <a:bodyPr/>
          <a:lstStyle/>
          <a:p>
            <a:r>
              <a:rPr lang="en-US" dirty="0"/>
              <a:t>Classification</a:t>
            </a:r>
          </a:p>
        </p:txBody>
      </p:sp>
      <p:sp>
        <p:nvSpPr>
          <p:cNvPr id="9" name="Text Placeholder 8">
            <a:extLst>
              <a:ext uri="{FF2B5EF4-FFF2-40B4-BE49-F238E27FC236}">
                <a16:creationId xmlns:a16="http://schemas.microsoft.com/office/drawing/2014/main" id="{895B0BDA-4B13-0944-9A40-C3B22B4C9D66}"/>
              </a:ext>
            </a:extLst>
          </p:cNvPr>
          <p:cNvSpPr>
            <a:spLocks noGrp="1"/>
          </p:cNvSpPr>
          <p:nvPr>
            <p:ph type="body" sz="quarter" idx="23"/>
          </p:nvPr>
        </p:nvSpPr>
        <p:spPr>
          <a:xfrm>
            <a:off x="3009900" y="4562208"/>
            <a:ext cx="2057400" cy="216368"/>
          </a:xfrm>
        </p:spPr>
        <p:txBody>
          <a:bodyPr/>
          <a:lstStyle/>
          <a:p>
            <a:r>
              <a:rPr lang="en-US" dirty="0"/>
              <a:t>Creational design patterns</a:t>
            </a:r>
          </a:p>
        </p:txBody>
      </p:sp>
      <p:sp>
        <p:nvSpPr>
          <p:cNvPr id="12" name="Text Placeholder 8">
            <a:extLst>
              <a:ext uri="{FF2B5EF4-FFF2-40B4-BE49-F238E27FC236}">
                <a16:creationId xmlns:a16="http://schemas.microsoft.com/office/drawing/2014/main" id="{A788ABEB-610C-BB4F-92ED-1447CB5F3637}"/>
              </a:ext>
            </a:extLst>
          </p:cNvPr>
          <p:cNvSpPr txBox="1">
            <a:spLocks/>
          </p:cNvSpPr>
          <p:nvPr/>
        </p:nvSpPr>
        <p:spPr>
          <a:xfrm>
            <a:off x="3009900" y="5078200"/>
            <a:ext cx="2057400" cy="216368"/>
          </a:xfrm>
          <a:prstGeom prst="rect">
            <a:avLst/>
          </a:prstGeom>
        </p:spPr>
        <p:txBody>
          <a:bodyPr vert="horz" lIns="0" tIns="0" rIns="0" bIns="0" rtlCol="0">
            <a:noAutofit/>
          </a:bodyPr>
          <a:lstStyle>
            <a:lvl1pPr marL="0" indent="0" algn="l" defTabSz="685783" rtl="0" eaLnBrk="1" latinLnBrk="0" hangingPunct="1">
              <a:lnSpc>
                <a:spcPct val="120000"/>
              </a:lnSpc>
              <a:spcBef>
                <a:spcPts val="0"/>
              </a:spcBef>
              <a:spcAft>
                <a:spcPts val="750"/>
              </a:spcAft>
              <a:buSzPct val="100000"/>
              <a:buFontTx/>
              <a:buNone/>
              <a:defRPr sz="9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342892" indent="0" algn="l" defTabSz="685783" rtl="0" eaLnBrk="1" latinLnBrk="0" hangingPunct="1">
              <a:lnSpc>
                <a:spcPct val="120000"/>
              </a:lnSpc>
              <a:spcBef>
                <a:spcPts val="0"/>
              </a:spcBef>
              <a:spcAft>
                <a:spcPts val="750"/>
              </a:spcAft>
              <a:buClrTx/>
              <a:buSzPct val="100000"/>
              <a:buFontTx/>
              <a:buNone/>
              <a:defRPr lang="en-US" sz="9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lgn="l" defTabSz="685783" rtl="0" eaLnBrk="1" latinLnBrk="0" hangingPunct="1">
              <a:lnSpc>
                <a:spcPct val="120000"/>
              </a:lnSpc>
              <a:spcBef>
                <a:spcPts val="0"/>
              </a:spcBef>
              <a:spcAft>
                <a:spcPts val="750"/>
              </a:spcAft>
              <a:buClrTx/>
              <a:buSzPct val="100000"/>
              <a:buFontTx/>
              <a:buNone/>
              <a:defRPr lang="en-US" sz="9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lgn="l" defTabSz="685783" rtl="0" eaLnBrk="1" latinLnBrk="0" hangingPunct="1">
              <a:lnSpc>
                <a:spcPct val="120000"/>
              </a:lnSpc>
              <a:spcBef>
                <a:spcPts val="0"/>
              </a:spcBef>
              <a:spcAft>
                <a:spcPts val="750"/>
              </a:spcAft>
              <a:buClrTx/>
              <a:buSzPct val="100000"/>
              <a:buFontTx/>
              <a:buNone/>
              <a:defRPr lang="en-US" sz="900" b="0" i="0"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lgn="l" defTabSz="598870" rtl="0" eaLnBrk="1" latinLnBrk="0" hangingPunct="1">
              <a:lnSpc>
                <a:spcPct val="120000"/>
              </a:lnSpc>
              <a:spcBef>
                <a:spcPts val="0"/>
              </a:spcBef>
              <a:spcAft>
                <a:spcPts val="750"/>
              </a:spcAft>
              <a:buClrTx/>
              <a:buSzPct val="100000"/>
              <a:buFontTx/>
              <a:buNone/>
              <a:tabLst/>
              <a:defRPr lang="en-US" sz="900" b="0" i="0"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399590" indent="-132297" algn="l" defTabSz="685783"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590" indent="-132297" algn="l" defTabSz="685783"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590" indent="-132297" algn="l" defTabSz="685783"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590" indent="-132297" algn="l" defTabSz="685783"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Structural design patterns</a:t>
            </a:r>
          </a:p>
        </p:txBody>
      </p:sp>
      <p:sp>
        <p:nvSpPr>
          <p:cNvPr id="11" name="Text Placeholder 8">
            <a:extLst>
              <a:ext uri="{FF2B5EF4-FFF2-40B4-BE49-F238E27FC236}">
                <a16:creationId xmlns:a16="http://schemas.microsoft.com/office/drawing/2014/main" id="{AB40E329-6FA1-B5B6-764F-EA644F775580}"/>
              </a:ext>
            </a:extLst>
          </p:cNvPr>
          <p:cNvSpPr txBox="1">
            <a:spLocks/>
          </p:cNvSpPr>
          <p:nvPr/>
        </p:nvSpPr>
        <p:spPr>
          <a:xfrm>
            <a:off x="3009900" y="5594193"/>
            <a:ext cx="2057400" cy="216368"/>
          </a:xfrm>
          <a:prstGeom prst="rect">
            <a:avLst/>
          </a:prstGeom>
        </p:spPr>
        <p:txBody>
          <a:bodyPr vert="horz" lIns="0" tIns="0" rIns="0" bIns="0" rtlCol="0">
            <a:noAutofit/>
          </a:bodyPr>
          <a:lstStyle>
            <a:lvl1pPr marL="0" indent="0" algn="l" defTabSz="685783" rtl="0" eaLnBrk="1" latinLnBrk="0" hangingPunct="1">
              <a:lnSpc>
                <a:spcPct val="120000"/>
              </a:lnSpc>
              <a:spcBef>
                <a:spcPts val="0"/>
              </a:spcBef>
              <a:spcAft>
                <a:spcPts val="750"/>
              </a:spcAft>
              <a:buSzPct val="100000"/>
              <a:buFontTx/>
              <a:buNone/>
              <a:defRPr sz="9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342892" indent="0" algn="l" defTabSz="685783" rtl="0" eaLnBrk="1" latinLnBrk="0" hangingPunct="1">
              <a:lnSpc>
                <a:spcPct val="120000"/>
              </a:lnSpc>
              <a:spcBef>
                <a:spcPts val="0"/>
              </a:spcBef>
              <a:spcAft>
                <a:spcPts val="750"/>
              </a:spcAft>
              <a:buClrTx/>
              <a:buSzPct val="100000"/>
              <a:buFontTx/>
              <a:buNone/>
              <a:defRPr lang="en-US" sz="9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lgn="l" defTabSz="685783" rtl="0" eaLnBrk="1" latinLnBrk="0" hangingPunct="1">
              <a:lnSpc>
                <a:spcPct val="120000"/>
              </a:lnSpc>
              <a:spcBef>
                <a:spcPts val="0"/>
              </a:spcBef>
              <a:spcAft>
                <a:spcPts val="750"/>
              </a:spcAft>
              <a:buClrTx/>
              <a:buSzPct val="100000"/>
              <a:buFontTx/>
              <a:buNone/>
              <a:defRPr lang="en-US" sz="9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lgn="l" defTabSz="685783" rtl="0" eaLnBrk="1" latinLnBrk="0" hangingPunct="1">
              <a:lnSpc>
                <a:spcPct val="120000"/>
              </a:lnSpc>
              <a:spcBef>
                <a:spcPts val="0"/>
              </a:spcBef>
              <a:spcAft>
                <a:spcPts val="750"/>
              </a:spcAft>
              <a:buClrTx/>
              <a:buSzPct val="100000"/>
              <a:buFontTx/>
              <a:buNone/>
              <a:defRPr lang="en-US" sz="900" b="0" i="0"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lgn="l" defTabSz="598870" rtl="0" eaLnBrk="1" latinLnBrk="0" hangingPunct="1">
              <a:lnSpc>
                <a:spcPct val="120000"/>
              </a:lnSpc>
              <a:spcBef>
                <a:spcPts val="0"/>
              </a:spcBef>
              <a:spcAft>
                <a:spcPts val="750"/>
              </a:spcAft>
              <a:buClrTx/>
              <a:buSzPct val="100000"/>
              <a:buFontTx/>
              <a:buNone/>
              <a:tabLst/>
              <a:defRPr lang="en-US" sz="900" b="0" i="0"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399590" indent="-132297" algn="l" defTabSz="685783"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590" indent="-132297" algn="l" defTabSz="685783"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590" indent="-132297" algn="l" defTabSz="685783"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590" indent="-132297" algn="l" defTabSz="685783"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Behavioral design patterns</a:t>
            </a:r>
          </a:p>
        </p:txBody>
      </p:sp>
      <p:sp>
        <p:nvSpPr>
          <p:cNvPr id="13" name="Text Placeholder 8">
            <a:extLst>
              <a:ext uri="{FF2B5EF4-FFF2-40B4-BE49-F238E27FC236}">
                <a16:creationId xmlns:a16="http://schemas.microsoft.com/office/drawing/2014/main" id="{069EAFA3-AAA2-3095-58D7-5B883EA03B33}"/>
              </a:ext>
            </a:extLst>
          </p:cNvPr>
          <p:cNvSpPr txBox="1">
            <a:spLocks/>
          </p:cNvSpPr>
          <p:nvPr/>
        </p:nvSpPr>
        <p:spPr>
          <a:xfrm>
            <a:off x="3009900" y="6110186"/>
            <a:ext cx="2057400" cy="216368"/>
          </a:xfrm>
          <a:prstGeom prst="rect">
            <a:avLst/>
          </a:prstGeom>
        </p:spPr>
        <p:txBody>
          <a:bodyPr vert="horz" lIns="0" tIns="0" rIns="0" bIns="0" rtlCol="0">
            <a:noAutofit/>
          </a:bodyPr>
          <a:lstStyle>
            <a:lvl1pPr marL="0" indent="0" algn="l" defTabSz="685783" rtl="0" eaLnBrk="1" latinLnBrk="0" hangingPunct="1">
              <a:lnSpc>
                <a:spcPct val="120000"/>
              </a:lnSpc>
              <a:spcBef>
                <a:spcPts val="0"/>
              </a:spcBef>
              <a:spcAft>
                <a:spcPts val="750"/>
              </a:spcAft>
              <a:buSzPct val="100000"/>
              <a:buFontTx/>
              <a:buNone/>
              <a:defRPr sz="9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342892" indent="0" algn="l" defTabSz="685783" rtl="0" eaLnBrk="1" latinLnBrk="0" hangingPunct="1">
              <a:lnSpc>
                <a:spcPct val="120000"/>
              </a:lnSpc>
              <a:spcBef>
                <a:spcPts val="0"/>
              </a:spcBef>
              <a:spcAft>
                <a:spcPts val="750"/>
              </a:spcAft>
              <a:buClrTx/>
              <a:buSzPct val="100000"/>
              <a:buFontTx/>
              <a:buNone/>
              <a:defRPr lang="en-US" sz="9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783" indent="0" algn="l" defTabSz="685783" rtl="0" eaLnBrk="1" latinLnBrk="0" hangingPunct="1">
              <a:lnSpc>
                <a:spcPct val="120000"/>
              </a:lnSpc>
              <a:spcBef>
                <a:spcPts val="0"/>
              </a:spcBef>
              <a:spcAft>
                <a:spcPts val="750"/>
              </a:spcAft>
              <a:buClrTx/>
              <a:buSzPct val="100000"/>
              <a:buFontTx/>
              <a:buNone/>
              <a:defRPr lang="en-US" sz="9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028675" indent="0" algn="l" defTabSz="685783" rtl="0" eaLnBrk="1" latinLnBrk="0" hangingPunct="1">
              <a:lnSpc>
                <a:spcPct val="120000"/>
              </a:lnSpc>
              <a:spcBef>
                <a:spcPts val="0"/>
              </a:spcBef>
              <a:spcAft>
                <a:spcPts val="750"/>
              </a:spcAft>
              <a:buClrTx/>
              <a:buSzPct val="100000"/>
              <a:buFontTx/>
              <a:buNone/>
              <a:defRPr lang="en-US" sz="900" b="0" i="0"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371566" indent="0" algn="l" defTabSz="598870" rtl="0" eaLnBrk="1" latinLnBrk="0" hangingPunct="1">
              <a:lnSpc>
                <a:spcPct val="120000"/>
              </a:lnSpc>
              <a:spcBef>
                <a:spcPts val="0"/>
              </a:spcBef>
              <a:spcAft>
                <a:spcPts val="750"/>
              </a:spcAft>
              <a:buClrTx/>
              <a:buSzPct val="100000"/>
              <a:buFontTx/>
              <a:buNone/>
              <a:tabLst/>
              <a:defRPr lang="en-US" sz="900" b="0" i="0"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399590" indent="-132297" algn="l" defTabSz="685783"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590" indent="-132297" algn="l" defTabSz="685783"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590" indent="-132297" algn="l" defTabSz="685783"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590" indent="-132297" algn="l" defTabSz="685783"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Q&amp;A</a:t>
            </a:r>
          </a:p>
        </p:txBody>
      </p:sp>
    </p:spTree>
    <p:extLst>
      <p:ext uri="{BB962C8B-B14F-4D97-AF65-F5344CB8AC3E}">
        <p14:creationId xmlns:p14="http://schemas.microsoft.com/office/powerpoint/2010/main" val="41632684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09EA3F2-422B-FD42-B7BE-D262FB87A30B}"/>
              </a:ext>
            </a:extLst>
          </p:cNvPr>
          <p:cNvSpPr>
            <a:spLocks noGrp="1"/>
          </p:cNvSpPr>
          <p:nvPr>
            <p:ph type="title"/>
          </p:nvPr>
        </p:nvSpPr>
        <p:spPr>
          <a:xfrm>
            <a:off x="914400" y="279400"/>
            <a:ext cx="10325100" cy="787400"/>
          </a:xfrm>
        </p:spPr>
        <p:txBody>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Implementation</a:t>
            </a:r>
          </a:p>
        </p:txBody>
      </p:sp>
      <p:pic>
        <p:nvPicPr>
          <p:cNvPr id="51" name="Picture 50">
            <a:extLst>
              <a:ext uri="{FF2B5EF4-FFF2-40B4-BE49-F238E27FC236}">
                <a16:creationId xmlns:a16="http://schemas.microsoft.com/office/drawing/2014/main" id="{E72118C2-206A-5244-A668-9F0060066C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229474" y="0"/>
            <a:ext cx="962526" cy="6858000"/>
          </a:xfrm>
          <a:prstGeom prst="rect">
            <a:avLst/>
          </a:prstGeom>
        </p:spPr>
      </p:pic>
      <p:sp>
        <p:nvSpPr>
          <p:cNvPr id="25" name="Text Placeholder 3">
            <a:extLst>
              <a:ext uri="{FF2B5EF4-FFF2-40B4-BE49-F238E27FC236}">
                <a16:creationId xmlns:a16="http://schemas.microsoft.com/office/drawing/2014/main" id="{9F780455-2769-EC49-8147-75A650345988}"/>
              </a:ext>
            </a:extLst>
          </p:cNvPr>
          <p:cNvSpPr txBox="1">
            <a:spLocks/>
          </p:cNvSpPr>
          <p:nvPr/>
        </p:nvSpPr>
        <p:spPr>
          <a:xfrm>
            <a:off x="914400" y="2186706"/>
            <a:ext cx="9370828" cy="2484588"/>
          </a:xfrm>
          <a:prstGeom prst="rect">
            <a:avLst/>
          </a:prstGeom>
        </p:spPr>
        <p:txBody>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Make all products follow the same interface. This interface should declare methods that make sense in every product.</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Create a new Factory class and add an empty factory method inside it. The return type of the method should match the common product interface.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Add the logic inside the empty factory method to return a new instance of a product based on a specific criteria (you can use an </a:t>
            </a:r>
            <a:r>
              <a:rPr lang="en-GB" dirty="0" err="1">
                <a:latin typeface="Open Sans" panose="020B0606030504020204" pitchFamily="34" charset="0"/>
                <a:ea typeface="Open Sans" panose="020B0606030504020204" pitchFamily="34" charset="0"/>
                <a:cs typeface="Open Sans" panose="020B0606030504020204" pitchFamily="34" charset="0"/>
              </a:rPr>
              <a:t>enum</a:t>
            </a:r>
            <a:r>
              <a:rPr lang="en-GB" dirty="0">
                <a:latin typeface="Open Sans" panose="020B0606030504020204" pitchFamily="34" charset="0"/>
                <a:ea typeface="Open Sans" panose="020B0606030504020204" pitchFamily="34" charset="0"/>
                <a:cs typeface="Open Sans" panose="020B0606030504020204" pitchFamily="34" charset="0"/>
              </a:rPr>
              <a:t> as a method parameter and a switch block).</a:t>
            </a:r>
          </a:p>
        </p:txBody>
      </p:sp>
    </p:spTree>
    <p:extLst>
      <p:ext uri="{BB962C8B-B14F-4D97-AF65-F5344CB8AC3E}">
        <p14:creationId xmlns:p14="http://schemas.microsoft.com/office/powerpoint/2010/main" val="6348397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697447" y="352131"/>
            <a:ext cx="3279130" cy="505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Pros and cons</a:t>
            </a:r>
          </a:p>
        </p:txBody>
      </p:sp>
      <p:sp>
        <p:nvSpPr>
          <p:cNvPr id="2" name="TextBox 1">
            <a:extLst>
              <a:ext uri="{FF2B5EF4-FFF2-40B4-BE49-F238E27FC236}">
                <a16:creationId xmlns:a16="http://schemas.microsoft.com/office/drawing/2014/main" id="{647EAC7E-7CC7-E9C0-D92F-658DCD7529B0}"/>
              </a:ext>
            </a:extLst>
          </p:cNvPr>
          <p:cNvSpPr txBox="1"/>
          <p:nvPr/>
        </p:nvSpPr>
        <p:spPr>
          <a:xfrm>
            <a:off x="697447" y="1176225"/>
            <a:ext cx="4480608" cy="2862322"/>
          </a:xfrm>
          <a:prstGeom prst="rect">
            <a:avLst/>
          </a:prstGeom>
          <a:noFill/>
        </p:spPr>
        <p:txBody>
          <a:bodyPr wrap="square" rtlCol="0">
            <a:spAutoFit/>
          </a:bodyPr>
          <a:lstStyle/>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avoid tight coupling between the creator and the concrete products. </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Single Responsibility Principle. You can move the product creation code into one place in the program, making the code easier to support.</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Open/Closed Principle. You can introduce new types of products into the program without breaking existing client code.</a:t>
            </a:r>
            <a:endParaRPr lang="en-RO"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EB906AFD-1E4B-566E-ED7F-18F515FD52FA}"/>
              </a:ext>
            </a:extLst>
          </p:cNvPr>
          <p:cNvSpPr txBox="1"/>
          <p:nvPr/>
        </p:nvSpPr>
        <p:spPr>
          <a:xfrm>
            <a:off x="5178055" y="1176225"/>
            <a:ext cx="4480608" cy="2031325"/>
          </a:xfrm>
          <a:prstGeom prst="rect">
            <a:avLst/>
          </a:prstGeom>
          <a:noFill/>
        </p:spPr>
        <p:txBody>
          <a:bodyPr wrap="square" rtlCol="0">
            <a:spAutoFit/>
          </a:bodyPr>
          <a:lstStyle/>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The code may become more complicated since you need to introduce a lot of new subclasses to implement the pattern. The best case scenario is when you’re introducing the pattern into an existing hierarchy of creator classes.</a:t>
            </a:r>
          </a:p>
        </p:txBody>
      </p:sp>
    </p:spTree>
    <p:extLst>
      <p:ext uri="{BB962C8B-B14F-4D97-AF65-F5344CB8AC3E}">
        <p14:creationId xmlns:p14="http://schemas.microsoft.com/office/powerpoint/2010/main" val="1213692191"/>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809837" y="3542312"/>
            <a:ext cx="3519320" cy="1628558"/>
          </a:xfrm>
        </p:spPr>
        <p:txBody>
          <a:bodyPr/>
          <a:lstStyle/>
          <a:p>
            <a:r>
              <a:rPr lang="en-US" dirty="0"/>
              <a:t>Abstract factory</a:t>
            </a:r>
          </a:p>
        </p:txBody>
      </p:sp>
      <p:pic>
        <p:nvPicPr>
          <p:cNvPr id="5" name="Picture 4">
            <a:extLst>
              <a:ext uri="{FF2B5EF4-FFF2-40B4-BE49-F238E27FC236}">
                <a16:creationId xmlns:a16="http://schemas.microsoft.com/office/drawing/2014/main" id="{A203E076-5E66-4EFC-7A9B-1B42004896D1}"/>
              </a:ext>
            </a:extLst>
          </p:cNvPr>
          <p:cNvPicPr>
            <a:picLocks noChangeAspect="1"/>
          </p:cNvPicPr>
          <p:nvPr/>
        </p:nvPicPr>
        <p:blipFill>
          <a:blip r:embed="rId2"/>
          <a:stretch>
            <a:fillRect/>
          </a:stretch>
        </p:blipFill>
        <p:spPr>
          <a:xfrm>
            <a:off x="5276645" y="1874684"/>
            <a:ext cx="6691179" cy="4181987"/>
          </a:xfrm>
          <a:prstGeom prst="rect">
            <a:avLst/>
          </a:prstGeom>
        </p:spPr>
      </p:pic>
      <p:sp>
        <p:nvSpPr>
          <p:cNvPr id="3" name="Rectangle 2">
            <a:extLst>
              <a:ext uri="{FF2B5EF4-FFF2-40B4-BE49-F238E27FC236}">
                <a16:creationId xmlns:a16="http://schemas.microsoft.com/office/drawing/2014/main" id="{497F4446-5F2F-D919-7317-6E551981E1D9}"/>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spTree>
    <p:extLst>
      <p:ext uri="{BB962C8B-B14F-4D97-AF65-F5344CB8AC3E}">
        <p14:creationId xmlns:p14="http://schemas.microsoft.com/office/powerpoint/2010/main" val="25832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224264" y="2800548"/>
            <a:ext cx="3890561" cy="15222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Open Sans" panose="020B0606030504020204" pitchFamily="34" charset="0"/>
                <a:ea typeface="Open Sans" panose="020B0606030504020204" pitchFamily="34" charset="0"/>
                <a:cs typeface="Open Sans" panose="020B0606030504020204" pitchFamily="34" charset="0"/>
              </a:rPr>
              <a:t>Abstract Factory </a:t>
            </a:r>
            <a:r>
              <a:rPr lang="en-GB" sz="1800" dirty="0">
                <a:latin typeface="Open Sans" panose="020B0606030504020204" pitchFamily="34" charset="0"/>
                <a:ea typeface="Open Sans" panose="020B0606030504020204" pitchFamily="34" charset="0"/>
                <a:cs typeface="Open Sans" panose="020B0606030504020204" pitchFamily="34" charset="0"/>
              </a:rPr>
              <a:t>is a creational design pattern that lets you produce families of related objects without specifying their concrete classes.</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7" name="Picture 6">
            <a:extLst>
              <a:ext uri="{FF2B5EF4-FFF2-40B4-BE49-F238E27FC236}">
                <a16:creationId xmlns:a16="http://schemas.microsoft.com/office/drawing/2014/main" id="{A909E171-CA80-7186-972A-BAC213D7CD91}"/>
              </a:ext>
            </a:extLst>
          </p:cNvPr>
          <p:cNvPicPr>
            <a:picLocks noChangeAspect="1"/>
          </p:cNvPicPr>
          <p:nvPr/>
        </p:nvPicPr>
        <p:blipFill>
          <a:blip r:embed="rId3"/>
          <a:stretch>
            <a:fillRect/>
          </a:stretch>
        </p:blipFill>
        <p:spPr>
          <a:xfrm>
            <a:off x="4286124" y="857250"/>
            <a:ext cx="5196348" cy="2598174"/>
          </a:xfrm>
          <a:prstGeom prst="rect">
            <a:avLst/>
          </a:prstGeom>
        </p:spPr>
      </p:pic>
      <p:pic>
        <p:nvPicPr>
          <p:cNvPr id="8" name="Picture 7">
            <a:extLst>
              <a:ext uri="{FF2B5EF4-FFF2-40B4-BE49-F238E27FC236}">
                <a16:creationId xmlns:a16="http://schemas.microsoft.com/office/drawing/2014/main" id="{E0805895-B09F-071D-4B81-D911B472D9D7}"/>
              </a:ext>
            </a:extLst>
          </p:cNvPr>
          <p:cNvPicPr>
            <a:picLocks noChangeAspect="1"/>
          </p:cNvPicPr>
          <p:nvPr/>
        </p:nvPicPr>
        <p:blipFill>
          <a:blip r:embed="rId4"/>
          <a:stretch>
            <a:fillRect/>
          </a:stretch>
        </p:blipFill>
        <p:spPr>
          <a:xfrm>
            <a:off x="4414683" y="3561693"/>
            <a:ext cx="4939229" cy="2469615"/>
          </a:xfrm>
          <a:prstGeom prst="rect">
            <a:avLst/>
          </a:prstGeom>
        </p:spPr>
      </p:pic>
    </p:spTree>
    <p:extLst>
      <p:ext uri="{BB962C8B-B14F-4D97-AF65-F5344CB8AC3E}">
        <p14:creationId xmlns:p14="http://schemas.microsoft.com/office/powerpoint/2010/main" val="10847476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09EA3F2-422B-FD42-B7BE-D262FB87A30B}"/>
              </a:ext>
            </a:extLst>
          </p:cNvPr>
          <p:cNvSpPr>
            <a:spLocks noGrp="1"/>
          </p:cNvSpPr>
          <p:nvPr>
            <p:ph type="title"/>
          </p:nvPr>
        </p:nvSpPr>
        <p:spPr/>
        <p:txBody>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Implementation</a:t>
            </a:r>
          </a:p>
        </p:txBody>
      </p:sp>
      <p:pic>
        <p:nvPicPr>
          <p:cNvPr id="51" name="Picture 50">
            <a:extLst>
              <a:ext uri="{FF2B5EF4-FFF2-40B4-BE49-F238E27FC236}">
                <a16:creationId xmlns:a16="http://schemas.microsoft.com/office/drawing/2014/main" id="{E72118C2-206A-5244-A668-9F0060066C0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29474" y="0"/>
            <a:ext cx="962526" cy="6858000"/>
          </a:xfrm>
          <a:prstGeom prst="rect">
            <a:avLst/>
          </a:prstGeom>
        </p:spPr>
      </p:pic>
      <p:sp>
        <p:nvSpPr>
          <p:cNvPr id="25" name="Text Placeholder 3">
            <a:extLst>
              <a:ext uri="{FF2B5EF4-FFF2-40B4-BE49-F238E27FC236}">
                <a16:creationId xmlns:a16="http://schemas.microsoft.com/office/drawing/2014/main" id="{9F780455-2769-EC49-8147-75A650345988}"/>
              </a:ext>
            </a:extLst>
          </p:cNvPr>
          <p:cNvSpPr txBox="1">
            <a:spLocks/>
          </p:cNvSpPr>
          <p:nvPr/>
        </p:nvSpPr>
        <p:spPr>
          <a:xfrm>
            <a:off x="914400" y="1853448"/>
            <a:ext cx="9452610" cy="3151104"/>
          </a:xfrm>
          <a:prstGeom prst="rect">
            <a:avLst/>
          </a:prstGeom>
        </p:spPr>
        <p:txBody>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Map out a matrix of distinct product types versus variants of these products.</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Declare abstract product interfaces for all product types. Then make all concrete product classes implement these interfaces.</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Declare the abstract factory interface with a set of creation methods for all abstract products.</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Implement a set of concrete factory classes, one for each product variant.</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Create factory initialization code somewhere in the app. It should instantiate one of the concrete factory classes, depending on the application configuration or the current environment. Pass this factory object to all classes that construct products.</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Scan through the code and find all direct calls to product constructors. Replace them with calls to the appropriate creation method on the factory object.</a:t>
            </a:r>
          </a:p>
        </p:txBody>
      </p:sp>
    </p:spTree>
    <p:extLst>
      <p:ext uri="{BB962C8B-B14F-4D97-AF65-F5344CB8AC3E}">
        <p14:creationId xmlns:p14="http://schemas.microsoft.com/office/powerpoint/2010/main" val="2133331100"/>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697447" y="352131"/>
            <a:ext cx="3279130" cy="505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Pros and cons</a:t>
            </a:r>
          </a:p>
        </p:txBody>
      </p:sp>
      <p:sp>
        <p:nvSpPr>
          <p:cNvPr id="2" name="TextBox 1">
            <a:extLst>
              <a:ext uri="{FF2B5EF4-FFF2-40B4-BE49-F238E27FC236}">
                <a16:creationId xmlns:a16="http://schemas.microsoft.com/office/drawing/2014/main" id="{647EAC7E-7CC7-E9C0-D92F-658DCD7529B0}"/>
              </a:ext>
            </a:extLst>
          </p:cNvPr>
          <p:cNvSpPr txBox="1"/>
          <p:nvPr/>
        </p:nvSpPr>
        <p:spPr>
          <a:xfrm>
            <a:off x="697447" y="1176225"/>
            <a:ext cx="4480608" cy="3416320"/>
          </a:xfrm>
          <a:prstGeom prst="rect">
            <a:avLst/>
          </a:prstGeom>
          <a:noFill/>
        </p:spPr>
        <p:txBody>
          <a:bodyPr wrap="square" rtlCol="0">
            <a:spAutoFit/>
          </a:bodyPr>
          <a:lstStyle/>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be sure that the products you’re getting from a factory are compatible with each other. </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avoid tight coupling between concrete products and client code.</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Single Responsibility Principle. You can extract the product creation code into one place, making the code easier to support.</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Open/Closed Principle. You can introduce new variants of products without breaking existing client code.</a:t>
            </a:r>
            <a:endParaRPr lang="en-RO"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EB906AFD-1E4B-566E-ED7F-18F515FD52FA}"/>
              </a:ext>
            </a:extLst>
          </p:cNvPr>
          <p:cNvSpPr txBox="1"/>
          <p:nvPr/>
        </p:nvSpPr>
        <p:spPr>
          <a:xfrm>
            <a:off x="5178055" y="1176225"/>
            <a:ext cx="4480608" cy="1200329"/>
          </a:xfrm>
          <a:prstGeom prst="rect">
            <a:avLst/>
          </a:prstGeom>
          <a:noFill/>
        </p:spPr>
        <p:txBody>
          <a:bodyPr wrap="square" rtlCol="0">
            <a:spAutoFit/>
          </a:bodyPr>
          <a:lstStyle/>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The code may become more complicated than it should be, since a lot of new interfaces and classes are introduced along with the pattern.</a:t>
            </a:r>
          </a:p>
        </p:txBody>
      </p:sp>
    </p:spTree>
    <p:extLst>
      <p:ext uri="{BB962C8B-B14F-4D97-AF65-F5344CB8AC3E}">
        <p14:creationId xmlns:p14="http://schemas.microsoft.com/office/powerpoint/2010/main" val="375531252"/>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770509" y="3512815"/>
            <a:ext cx="3519320" cy="1628558"/>
          </a:xfrm>
        </p:spPr>
        <p:txBody>
          <a:bodyPr/>
          <a:lstStyle/>
          <a:p>
            <a:r>
              <a:rPr lang="en-US" dirty="0"/>
              <a:t>Prototype pattern</a:t>
            </a:r>
          </a:p>
        </p:txBody>
      </p:sp>
      <p:pic>
        <p:nvPicPr>
          <p:cNvPr id="3" name="Picture 2">
            <a:extLst>
              <a:ext uri="{FF2B5EF4-FFF2-40B4-BE49-F238E27FC236}">
                <a16:creationId xmlns:a16="http://schemas.microsoft.com/office/drawing/2014/main" id="{45004231-5779-5C6E-4F7D-56041BCCA63B}"/>
              </a:ext>
            </a:extLst>
          </p:cNvPr>
          <p:cNvPicPr>
            <a:picLocks noChangeAspect="1"/>
          </p:cNvPicPr>
          <p:nvPr/>
        </p:nvPicPr>
        <p:blipFill>
          <a:blip r:embed="rId2"/>
          <a:stretch>
            <a:fillRect/>
          </a:stretch>
        </p:blipFill>
        <p:spPr>
          <a:xfrm>
            <a:off x="5571613" y="2267733"/>
            <a:ext cx="5920715" cy="3700447"/>
          </a:xfrm>
          <a:prstGeom prst="rect">
            <a:avLst/>
          </a:prstGeom>
        </p:spPr>
      </p:pic>
      <p:sp>
        <p:nvSpPr>
          <p:cNvPr id="4" name="Rectangle 3">
            <a:extLst>
              <a:ext uri="{FF2B5EF4-FFF2-40B4-BE49-F238E27FC236}">
                <a16:creationId xmlns:a16="http://schemas.microsoft.com/office/drawing/2014/main" id="{FEE26E89-26E6-1D1D-039C-414B6D05CC12}"/>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spTree>
    <p:extLst>
      <p:ext uri="{BB962C8B-B14F-4D97-AF65-F5344CB8AC3E}">
        <p14:creationId xmlns:p14="http://schemas.microsoft.com/office/powerpoint/2010/main" val="53567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142427" y="2848537"/>
            <a:ext cx="3610113" cy="1345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Open Sans" panose="020B0606030504020204" pitchFamily="34" charset="0"/>
                <a:ea typeface="Open Sans" panose="020B0606030504020204" pitchFamily="34" charset="0"/>
                <a:cs typeface="Open Sans" panose="020B0606030504020204" pitchFamily="34" charset="0"/>
              </a:rPr>
              <a:t>Prototype</a:t>
            </a:r>
            <a:r>
              <a:rPr lang="en-GB" sz="1800" dirty="0">
                <a:latin typeface="Open Sans" panose="020B0606030504020204" pitchFamily="34" charset="0"/>
                <a:ea typeface="Open Sans" panose="020B0606030504020204" pitchFamily="34" charset="0"/>
                <a:cs typeface="Open Sans" panose="020B0606030504020204" pitchFamily="34" charset="0"/>
              </a:rPr>
              <a:t> is a creational design pattern that lets you copy existing objects without making your code dependent on their classes.</a:t>
            </a: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E66A91C0-8488-1DBA-EBAD-6BBA78B0FBA6}"/>
              </a:ext>
            </a:extLst>
          </p:cNvPr>
          <p:cNvPicPr>
            <a:picLocks noChangeAspect="1"/>
          </p:cNvPicPr>
          <p:nvPr/>
        </p:nvPicPr>
        <p:blipFill>
          <a:blip r:embed="rId3"/>
          <a:stretch>
            <a:fillRect/>
          </a:stretch>
        </p:blipFill>
        <p:spPr>
          <a:xfrm>
            <a:off x="4021394" y="689395"/>
            <a:ext cx="5663381" cy="2831691"/>
          </a:xfrm>
          <a:prstGeom prst="rect">
            <a:avLst/>
          </a:prstGeom>
        </p:spPr>
      </p:pic>
      <p:pic>
        <p:nvPicPr>
          <p:cNvPr id="9" name="Picture 8">
            <a:extLst>
              <a:ext uri="{FF2B5EF4-FFF2-40B4-BE49-F238E27FC236}">
                <a16:creationId xmlns:a16="http://schemas.microsoft.com/office/drawing/2014/main" id="{239B5BED-EC79-D232-DFE8-E307C207D40D}"/>
              </a:ext>
            </a:extLst>
          </p:cNvPr>
          <p:cNvPicPr>
            <a:picLocks noChangeAspect="1"/>
          </p:cNvPicPr>
          <p:nvPr/>
        </p:nvPicPr>
        <p:blipFill>
          <a:blip r:embed="rId4"/>
          <a:stretch>
            <a:fillRect/>
          </a:stretch>
        </p:blipFill>
        <p:spPr>
          <a:xfrm>
            <a:off x="5234300" y="3618271"/>
            <a:ext cx="3237567" cy="2831691"/>
          </a:xfrm>
          <a:prstGeom prst="rect">
            <a:avLst/>
          </a:prstGeom>
        </p:spPr>
      </p:pic>
    </p:spTree>
    <p:extLst>
      <p:ext uri="{BB962C8B-B14F-4D97-AF65-F5344CB8AC3E}">
        <p14:creationId xmlns:p14="http://schemas.microsoft.com/office/powerpoint/2010/main" val="39119407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09EA3F2-422B-FD42-B7BE-D262FB87A30B}"/>
              </a:ext>
            </a:extLst>
          </p:cNvPr>
          <p:cNvSpPr>
            <a:spLocks noGrp="1"/>
          </p:cNvSpPr>
          <p:nvPr>
            <p:ph type="title"/>
          </p:nvPr>
        </p:nvSpPr>
        <p:spPr>
          <a:xfrm>
            <a:off x="914400" y="279400"/>
            <a:ext cx="10325100" cy="787400"/>
          </a:xfrm>
        </p:spPr>
        <p:txBody>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Implementation</a:t>
            </a:r>
          </a:p>
        </p:txBody>
      </p:sp>
      <p:pic>
        <p:nvPicPr>
          <p:cNvPr id="51" name="Picture 50">
            <a:extLst>
              <a:ext uri="{FF2B5EF4-FFF2-40B4-BE49-F238E27FC236}">
                <a16:creationId xmlns:a16="http://schemas.microsoft.com/office/drawing/2014/main" id="{E72118C2-206A-5244-A668-9F0060066C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229474" y="0"/>
            <a:ext cx="962526" cy="6858000"/>
          </a:xfrm>
          <a:prstGeom prst="rect">
            <a:avLst/>
          </a:prstGeom>
        </p:spPr>
      </p:pic>
      <p:sp>
        <p:nvSpPr>
          <p:cNvPr id="25" name="Text Placeholder 3">
            <a:extLst>
              <a:ext uri="{FF2B5EF4-FFF2-40B4-BE49-F238E27FC236}">
                <a16:creationId xmlns:a16="http://schemas.microsoft.com/office/drawing/2014/main" id="{9F780455-2769-EC49-8147-75A650345988}"/>
              </a:ext>
            </a:extLst>
          </p:cNvPr>
          <p:cNvSpPr txBox="1">
            <a:spLocks/>
          </p:cNvSpPr>
          <p:nvPr/>
        </p:nvSpPr>
        <p:spPr>
          <a:xfrm>
            <a:off x="914400" y="2144019"/>
            <a:ext cx="9544050" cy="2569962"/>
          </a:xfrm>
          <a:prstGeom prst="rect">
            <a:avLst/>
          </a:prstGeom>
        </p:spPr>
        <p:txBody>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Create the prototype interface and declare the clone method in it. Or just add the method to all classes of an existing class hierarchy, if you have one.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A prototype class must define the alternative constructor that accepts an object of that class as an argument. The constructor must copy the values of all fields defined in the class from the passed object into the newly created instance. If you’re changing a subclass, you must call the parent constructor to let the superclass handle the cloning of its private fields.</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The cloning method usually consists of just one line: running a new operator with the prototypical version of the constructor. Note, that every class must explicitly override the cloning method and use its own class name along with the new operator. Otherwise, the cloning method may produce an object of a parent class.</a:t>
            </a:r>
          </a:p>
        </p:txBody>
      </p:sp>
    </p:spTree>
    <p:extLst>
      <p:ext uri="{BB962C8B-B14F-4D97-AF65-F5344CB8AC3E}">
        <p14:creationId xmlns:p14="http://schemas.microsoft.com/office/powerpoint/2010/main" val="337897534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697447" y="352131"/>
            <a:ext cx="3279130" cy="505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Pros and cons</a:t>
            </a:r>
          </a:p>
        </p:txBody>
      </p:sp>
      <p:sp>
        <p:nvSpPr>
          <p:cNvPr id="2" name="TextBox 1">
            <a:extLst>
              <a:ext uri="{FF2B5EF4-FFF2-40B4-BE49-F238E27FC236}">
                <a16:creationId xmlns:a16="http://schemas.microsoft.com/office/drawing/2014/main" id="{647EAC7E-7CC7-E9C0-D92F-658DCD7529B0}"/>
              </a:ext>
            </a:extLst>
          </p:cNvPr>
          <p:cNvSpPr txBox="1"/>
          <p:nvPr/>
        </p:nvSpPr>
        <p:spPr>
          <a:xfrm>
            <a:off x="697447" y="1176225"/>
            <a:ext cx="4480608" cy="2862322"/>
          </a:xfrm>
          <a:prstGeom prst="rect">
            <a:avLst/>
          </a:prstGeom>
          <a:noFill/>
        </p:spPr>
        <p:txBody>
          <a:bodyPr wrap="square" rtlCol="0">
            <a:spAutoFit/>
          </a:bodyPr>
          <a:lstStyle/>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clone objects without coupling to their concrete classes. </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get rid of repeated initialization code in favour of cloning pre-built prototypes.</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produce complex objects more conveniently.</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get an alternative to inheritance when dealing with configuration </a:t>
            </a:r>
            <a:r>
              <a:rPr lang="en-GB" dirty="0" err="1">
                <a:latin typeface="Open Sans" panose="020B0606030504020204" pitchFamily="34" charset="0"/>
                <a:ea typeface="Open Sans" panose="020B0606030504020204" pitchFamily="34" charset="0"/>
                <a:cs typeface="Open Sans" panose="020B0606030504020204" pitchFamily="34" charset="0"/>
              </a:rPr>
              <a:t>presets</a:t>
            </a:r>
            <a:r>
              <a:rPr lang="en-GB" dirty="0">
                <a:latin typeface="Open Sans" panose="020B0606030504020204" pitchFamily="34" charset="0"/>
                <a:ea typeface="Open Sans" panose="020B0606030504020204" pitchFamily="34" charset="0"/>
                <a:cs typeface="Open Sans" panose="020B0606030504020204" pitchFamily="34" charset="0"/>
              </a:rPr>
              <a:t> for complex objects.</a:t>
            </a:r>
            <a:endParaRPr lang="en-RO"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EB906AFD-1E4B-566E-ED7F-18F515FD52FA}"/>
              </a:ext>
            </a:extLst>
          </p:cNvPr>
          <p:cNvSpPr txBox="1"/>
          <p:nvPr/>
        </p:nvSpPr>
        <p:spPr>
          <a:xfrm>
            <a:off x="5178055" y="1176225"/>
            <a:ext cx="4480608" cy="923330"/>
          </a:xfrm>
          <a:prstGeom prst="rect">
            <a:avLst/>
          </a:prstGeom>
          <a:noFill/>
        </p:spPr>
        <p:txBody>
          <a:bodyPr wrap="square" rtlCol="0">
            <a:spAutoFit/>
          </a:bodyPr>
          <a:lstStyle/>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Cloning complex objects that have circular references might be very tricky.</a:t>
            </a:r>
          </a:p>
        </p:txBody>
      </p:sp>
    </p:spTree>
    <p:extLst>
      <p:ext uri="{BB962C8B-B14F-4D97-AF65-F5344CB8AC3E}">
        <p14:creationId xmlns:p14="http://schemas.microsoft.com/office/powerpoint/2010/main" val="30716068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1273477" y="3429000"/>
            <a:ext cx="3519320" cy="1628558"/>
          </a:xfrm>
        </p:spPr>
        <p:txBody>
          <a:bodyPr/>
          <a:lstStyle/>
          <a:p>
            <a:r>
              <a:rPr lang="en-US" dirty="0"/>
              <a:t>Clean code</a:t>
            </a:r>
          </a:p>
        </p:txBody>
      </p:sp>
      <p:sp>
        <p:nvSpPr>
          <p:cNvPr id="9" name="Rectangle 8">
            <a:extLst>
              <a:ext uri="{FF2B5EF4-FFF2-40B4-BE49-F238E27FC236}">
                <a16:creationId xmlns:a16="http://schemas.microsoft.com/office/drawing/2014/main" id="{87B1403D-E6EE-33AA-4FFD-5B7E20F7AFB2}"/>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spTree>
    <p:extLst>
      <p:ext uri="{BB962C8B-B14F-4D97-AF65-F5344CB8AC3E}">
        <p14:creationId xmlns:p14="http://schemas.microsoft.com/office/powerpoint/2010/main" val="2700982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300C42-C396-99FF-A293-42DDB4AEDFA2}"/>
              </a:ext>
            </a:extLst>
          </p:cNvPr>
          <p:cNvSpPr/>
          <p:nvPr/>
        </p:nvSpPr>
        <p:spPr>
          <a:xfrm>
            <a:off x="0" y="3429000"/>
            <a:ext cx="4965405" cy="1925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1004776" y="3804277"/>
            <a:ext cx="2950535" cy="1171761"/>
          </a:xfrm>
        </p:spPr>
        <p:txBody>
          <a:bodyPr/>
          <a:lstStyle/>
          <a:p>
            <a:r>
              <a:rPr lang="en-US" sz="2800" dirty="0">
                <a:solidFill>
                  <a:schemeClr val="tx1"/>
                </a:solidFill>
              </a:rPr>
              <a:t>Structural design patterns</a:t>
            </a:r>
          </a:p>
        </p:txBody>
      </p:sp>
      <p:sp>
        <p:nvSpPr>
          <p:cNvPr id="4" name="Rectangle 3">
            <a:extLst>
              <a:ext uri="{FF2B5EF4-FFF2-40B4-BE49-F238E27FC236}">
                <a16:creationId xmlns:a16="http://schemas.microsoft.com/office/drawing/2014/main" id="{C7036CFB-866A-ED02-330E-20A6954FD214}"/>
              </a:ext>
            </a:extLst>
          </p:cNvPr>
          <p:cNvSpPr/>
          <p:nvPr/>
        </p:nvSpPr>
        <p:spPr>
          <a:xfrm>
            <a:off x="10180320" y="416560"/>
            <a:ext cx="1290320" cy="762000"/>
          </a:xfrm>
          <a:prstGeom prst="rect">
            <a:avLst/>
          </a:prstGeom>
          <a:solidFill>
            <a:srgbClr val="81A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spTree>
    <p:extLst>
      <p:ext uri="{BB962C8B-B14F-4D97-AF65-F5344CB8AC3E}">
        <p14:creationId xmlns:p14="http://schemas.microsoft.com/office/powerpoint/2010/main" val="6903470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770509" y="3512815"/>
            <a:ext cx="3519320" cy="1628558"/>
          </a:xfrm>
        </p:spPr>
        <p:txBody>
          <a:bodyPr/>
          <a:lstStyle/>
          <a:p>
            <a:r>
              <a:rPr lang="en-US" dirty="0"/>
              <a:t>Decorator pattern</a:t>
            </a:r>
          </a:p>
        </p:txBody>
      </p:sp>
      <p:sp>
        <p:nvSpPr>
          <p:cNvPr id="4" name="Rectangle 3">
            <a:extLst>
              <a:ext uri="{FF2B5EF4-FFF2-40B4-BE49-F238E27FC236}">
                <a16:creationId xmlns:a16="http://schemas.microsoft.com/office/drawing/2014/main" id="{FEE26E89-26E6-1D1D-039C-414B6D05CC12}"/>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pic>
        <p:nvPicPr>
          <p:cNvPr id="5" name="Picture 4">
            <a:extLst>
              <a:ext uri="{FF2B5EF4-FFF2-40B4-BE49-F238E27FC236}">
                <a16:creationId xmlns:a16="http://schemas.microsoft.com/office/drawing/2014/main" id="{6A69F320-0F33-A9EE-C533-2DB3B27491B8}"/>
              </a:ext>
            </a:extLst>
          </p:cNvPr>
          <p:cNvPicPr>
            <a:picLocks noChangeAspect="1"/>
          </p:cNvPicPr>
          <p:nvPr/>
        </p:nvPicPr>
        <p:blipFill>
          <a:blip r:embed="rId2"/>
          <a:stretch>
            <a:fillRect/>
          </a:stretch>
        </p:blipFill>
        <p:spPr>
          <a:xfrm>
            <a:off x="6296893" y="2219960"/>
            <a:ext cx="5210048" cy="3256280"/>
          </a:xfrm>
          <a:prstGeom prst="rect">
            <a:avLst/>
          </a:prstGeom>
        </p:spPr>
      </p:pic>
    </p:spTree>
    <p:extLst>
      <p:ext uri="{BB962C8B-B14F-4D97-AF65-F5344CB8AC3E}">
        <p14:creationId xmlns:p14="http://schemas.microsoft.com/office/powerpoint/2010/main" val="53756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132267" y="2735554"/>
            <a:ext cx="3708213" cy="15710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Open Sans" panose="020B0606030504020204" pitchFamily="34" charset="0"/>
                <a:ea typeface="Open Sans" panose="020B0606030504020204" pitchFamily="34" charset="0"/>
                <a:cs typeface="Open Sans" panose="020B0606030504020204" pitchFamily="34" charset="0"/>
              </a:rPr>
              <a:t>Decorator</a:t>
            </a:r>
            <a:r>
              <a:rPr lang="en-GB" sz="1800" dirty="0">
                <a:latin typeface="Open Sans" panose="020B0606030504020204" pitchFamily="34" charset="0"/>
                <a:ea typeface="Open Sans" panose="020B0606030504020204" pitchFamily="34" charset="0"/>
                <a:cs typeface="Open Sans" panose="020B0606030504020204" pitchFamily="34" charset="0"/>
              </a:rPr>
              <a:t> is a structural design pattern that lets you attach new behaviours to objects by placing these objects inside special wrapper objects that contain the behaviours.</a:t>
            </a: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06F33232-F71F-D9C4-77B2-26D0FF1FE73D}"/>
              </a:ext>
            </a:extLst>
          </p:cNvPr>
          <p:cNvPicPr>
            <a:picLocks noChangeAspect="1"/>
          </p:cNvPicPr>
          <p:nvPr/>
        </p:nvPicPr>
        <p:blipFill>
          <a:blip r:embed="rId3"/>
          <a:stretch>
            <a:fillRect/>
          </a:stretch>
        </p:blipFill>
        <p:spPr>
          <a:xfrm>
            <a:off x="4863914" y="1283969"/>
            <a:ext cx="4066278" cy="1571062"/>
          </a:xfrm>
          <a:prstGeom prst="rect">
            <a:avLst/>
          </a:prstGeom>
        </p:spPr>
      </p:pic>
      <p:pic>
        <p:nvPicPr>
          <p:cNvPr id="3" name="Picture 2">
            <a:extLst>
              <a:ext uri="{FF2B5EF4-FFF2-40B4-BE49-F238E27FC236}">
                <a16:creationId xmlns:a16="http://schemas.microsoft.com/office/drawing/2014/main" id="{7B5E773E-1652-E05E-801C-BDE0875A6C38}"/>
              </a:ext>
            </a:extLst>
          </p:cNvPr>
          <p:cNvPicPr>
            <a:picLocks noChangeAspect="1"/>
          </p:cNvPicPr>
          <p:nvPr/>
        </p:nvPicPr>
        <p:blipFill>
          <a:blip r:embed="rId4"/>
          <a:stretch>
            <a:fillRect/>
          </a:stretch>
        </p:blipFill>
        <p:spPr>
          <a:xfrm>
            <a:off x="4681034" y="3114087"/>
            <a:ext cx="4419376" cy="2385060"/>
          </a:xfrm>
          <a:prstGeom prst="rect">
            <a:avLst/>
          </a:prstGeom>
        </p:spPr>
      </p:pic>
    </p:spTree>
    <p:extLst>
      <p:ext uri="{BB962C8B-B14F-4D97-AF65-F5344CB8AC3E}">
        <p14:creationId xmlns:p14="http://schemas.microsoft.com/office/powerpoint/2010/main" val="1615453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09EA3F2-422B-FD42-B7BE-D262FB87A30B}"/>
              </a:ext>
            </a:extLst>
          </p:cNvPr>
          <p:cNvSpPr>
            <a:spLocks noGrp="1"/>
          </p:cNvSpPr>
          <p:nvPr>
            <p:ph type="title"/>
          </p:nvPr>
        </p:nvSpPr>
        <p:spPr>
          <a:xfrm>
            <a:off x="914400" y="279400"/>
            <a:ext cx="10325100" cy="787400"/>
          </a:xfrm>
        </p:spPr>
        <p:txBody>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Implementation</a:t>
            </a:r>
          </a:p>
        </p:txBody>
      </p:sp>
      <p:pic>
        <p:nvPicPr>
          <p:cNvPr id="51" name="Picture 50">
            <a:extLst>
              <a:ext uri="{FF2B5EF4-FFF2-40B4-BE49-F238E27FC236}">
                <a16:creationId xmlns:a16="http://schemas.microsoft.com/office/drawing/2014/main" id="{E72118C2-206A-5244-A668-9F0060066C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229474" y="0"/>
            <a:ext cx="962526" cy="6858000"/>
          </a:xfrm>
          <a:prstGeom prst="rect">
            <a:avLst/>
          </a:prstGeom>
        </p:spPr>
      </p:pic>
      <p:sp>
        <p:nvSpPr>
          <p:cNvPr id="25" name="Text Placeholder 3">
            <a:extLst>
              <a:ext uri="{FF2B5EF4-FFF2-40B4-BE49-F238E27FC236}">
                <a16:creationId xmlns:a16="http://schemas.microsoft.com/office/drawing/2014/main" id="{9F780455-2769-EC49-8147-75A650345988}"/>
              </a:ext>
            </a:extLst>
          </p:cNvPr>
          <p:cNvSpPr txBox="1">
            <a:spLocks/>
          </p:cNvSpPr>
          <p:nvPr/>
        </p:nvSpPr>
        <p:spPr>
          <a:xfrm>
            <a:off x="914400" y="2144019"/>
            <a:ext cx="9544050" cy="2569962"/>
          </a:xfrm>
          <a:prstGeom prst="rect">
            <a:avLst/>
          </a:prstGeom>
        </p:spPr>
        <p:txBody>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Create a concrete component class or interface and define the base behaviour in it.</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Create a base decorator class. It should have a field for storing a reference to a wrapped object. The field should be declared with the component interface type to allow linking to concrete components as well as decorators. The base decorator must delegate all work to the wrapped object.</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Make sure all classes implement the component interface.</a:t>
            </a:r>
          </a:p>
          <a:p>
            <a:pPr marL="285750" indent="-285750">
              <a:buFont typeface="Arial" panose="020B0604020202020204" pitchFamily="34" charset="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597016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697447" y="352131"/>
            <a:ext cx="3279130" cy="505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Pros and cons</a:t>
            </a:r>
          </a:p>
        </p:txBody>
      </p:sp>
      <p:sp>
        <p:nvSpPr>
          <p:cNvPr id="2" name="TextBox 1">
            <a:extLst>
              <a:ext uri="{FF2B5EF4-FFF2-40B4-BE49-F238E27FC236}">
                <a16:creationId xmlns:a16="http://schemas.microsoft.com/office/drawing/2014/main" id="{647EAC7E-7CC7-E9C0-D92F-658DCD7529B0}"/>
              </a:ext>
            </a:extLst>
          </p:cNvPr>
          <p:cNvSpPr txBox="1"/>
          <p:nvPr/>
        </p:nvSpPr>
        <p:spPr>
          <a:xfrm>
            <a:off x="697447" y="1176225"/>
            <a:ext cx="4480608" cy="3416320"/>
          </a:xfrm>
          <a:prstGeom prst="rect">
            <a:avLst/>
          </a:prstGeom>
          <a:noFill/>
        </p:spPr>
        <p:txBody>
          <a:bodyPr wrap="square" rtlCol="0">
            <a:spAutoFit/>
          </a:bodyPr>
          <a:lstStyle/>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extend an object’s behaviour without making a new subclass.</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add or remove responsibilities from an object at runtime.</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combine several behaviours by wrapping an object into multiple decorators.</a:t>
            </a:r>
          </a:p>
          <a:p>
            <a:pPr marL="285750" indent="-285750">
              <a:buFont typeface="Wingdings" pitchFamily="2" charset="2"/>
              <a:buChar char="ü"/>
            </a:pPr>
            <a:r>
              <a:rPr lang="en-GB" i="1" dirty="0"/>
              <a:t>Single Responsibility Principle</a:t>
            </a:r>
            <a:r>
              <a:rPr lang="en-GB" dirty="0"/>
              <a:t>. You can divide a monolithic class that implements many possible variants of behaviour into several smaller classes.</a:t>
            </a:r>
            <a:endParaRPr lang="en-RO"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EB906AFD-1E4B-566E-ED7F-18F515FD52FA}"/>
              </a:ext>
            </a:extLst>
          </p:cNvPr>
          <p:cNvSpPr txBox="1"/>
          <p:nvPr/>
        </p:nvSpPr>
        <p:spPr>
          <a:xfrm>
            <a:off x="5178055" y="1176225"/>
            <a:ext cx="4480608" cy="2308324"/>
          </a:xfrm>
          <a:prstGeom prst="rect">
            <a:avLst/>
          </a:prstGeom>
          <a:noFill/>
        </p:spPr>
        <p:txBody>
          <a:bodyPr wrap="square" rtlCol="0">
            <a:spAutoFit/>
          </a:bodyPr>
          <a:lstStyle/>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It’s hard to remove a specific wrapper from the wrappers stack.</a:t>
            </a:r>
          </a:p>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 It’s hard to implement a decorator in such a way that its behaviour doesn’t depend on the order in the decorators stack.</a:t>
            </a:r>
          </a:p>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The initial configuration code of layers might look pretty ugly.</a:t>
            </a:r>
          </a:p>
        </p:txBody>
      </p:sp>
    </p:spTree>
    <p:extLst>
      <p:ext uri="{BB962C8B-B14F-4D97-AF65-F5344CB8AC3E}">
        <p14:creationId xmlns:p14="http://schemas.microsoft.com/office/powerpoint/2010/main" val="939832681"/>
      </p:ext>
    </p:extLst>
  </p:cSld>
  <p:clrMapOvr>
    <a:overrideClrMapping bg1="lt1" tx1="dk1" bg2="lt2" tx2="dk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770509" y="3512815"/>
            <a:ext cx="3519320" cy="1628558"/>
          </a:xfrm>
        </p:spPr>
        <p:txBody>
          <a:bodyPr/>
          <a:lstStyle/>
          <a:p>
            <a:r>
              <a:rPr lang="en-US" dirty="0"/>
              <a:t>Adapter pattern</a:t>
            </a:r>
          </a:p>
        </p:txBody>
      </p:sp>
      <p:sp>
        <p:nvSpPr>
          <p:cNvPr id="4" name="Rectangle 3">
            <a:extLst>
              <a:ext uri="{FF2B5EF4-FFF2-40B4-BE49-F238E27FC236}">
                <a16:creationId xmlns:a16="http://schemas.microsoft.com/office/drawing/2014/main" id="{FEE26E89-26E6-1D1D-039C-414B6D05CC12}"/>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pic>
        <p:nvPicPr>
          <p:cNvPr id="3" name="Picture 2">
            <a:extLst>
              <a:ext uri="{FF2B5EF4-FFF2-40B4-BE49-F238E27FC236}">
                <a16:creationId xmlns:a16="http://schemas.microsoft.com/office/drawing/2014/main" id="{8550D3DB-A8E0-ADD1-68EE-03FEF6DDC2E4}"/>
              </a:ext>
            </a:extLst>
          </p:cNvPr>
          <p:cNvPicPr>
            <a:picLocks noChangeAspect="1"/>
          </p:cNvPicPr>
          <p:nvPr/>
        </p:nvPicPr>
        <p:blipFill>
          <a:blip r:embed="rId2"/>
          <a:stretch>
            <a:fillRect/>
          </a:stretch>
        </p:blipFill>
        <p:spPr>
          <a:xfrm>
            <a:off x="6096000" y="2588890"/>
            <a:ext cx="5171440" cy="3232150"/>
          </a:xfrm>
          <a:prstGeom prst="rect">
            <a:avLst/>
          </a:prstGeom>
        </p:spPr>
      </p:pic>
    </p:spTree>
    <p:extLst>
      <p:ext uri="{BB962C8B-B14F-4D97-AF65-F5344CB8AC3E}">
        <p14:creationId xmlns:p14="http://schemas.microsoft.com/office/powerpoint/2010/main" val="217329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231365" y="2876537"/>
            <a:ext cx="3525332" cy="11049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Open Sans" panose="020B0606030504020204" pitchFamily="34" charset="0"/>
                <a:ea typeface="Open Sans" panose="020B0606030504020204" pitchFamily="34" charset="0"/>
                <a:cs typeface="Open Sans" panose="020B0606030504020204" pitchFamily="34" charset="0"/>
              </a:rPr>
              <a:t>Adapter</a:t>
            </a:r>
            <a:r>
              <a:rPr lang="en-GB" sz="1800" dirty="0">
                <a:latin typeface="Open Sans" panose="020B0606030504020204" pitchFamily="34" charset="0"/>
                <a:ea typeface="Open Sans" panose="020B0606030504020204" pitchFamily="34" charset="0"/>
                <a:cs typeface="Open Sans" panose="020B0606030504020204" pitchFamily="34" charset="0"/>
              </a:rPr>
              <a:t> is a structural design pattern that allows objects with incompatible interfaces to collaborate.</a:t>
            </a:r>
          </a:p>
        </p:txBody>
      </p:sp>
      <p:pic>
        <p:nvPicPr>
          <p:cNvPr id="4" name="Picture 3">
            <a:extLst>
              <a:ext uri="{FF2B5EF4-FFF2-40B4-BE49-F238E27FC236}">
                <a16:creationId xmlns:a16="http://schemas.microsoft.com/office/drawing/2014/main" id="{29456FED-F6ED-B6B1-4B5F-E866D8FF45F7}"/>
              </a:ext>
            </a:extLst>
          </p:cNvPr>
          <p:cNvPicPr>
            <a:picLocks noChangeAspect="1"/>
          </p:cNvPicPr>
          <p:nvPr/>
        </p:nvPicPr>
        <p:blipFill>
          <a:blip r:embed="rId3"/>
          <a:stretch>
            <a:fillRect/>
          </a:stretch>
        </p:blipFill>
        <p:spPr>
          <a:xfrm>
            <a:off x="4343274" y="857250"/>
            <a:ext cx="5023774" cy="2085340"/>
          </a:xfrm>
          <a:prstGeom prst="rect">
            <a:avLst/>
          </a:prstGeom>
        </p:spPr>
      </p:pic>
      <p:pic>
        <p:nvPicPr>
          <p:cNvPr id="5" name="Picture 4">
            <a:extLst>
              <a:ext uri="{FF2B5EF4-FFF2-40B4-BE49-F238E27FC236}">
                <a16:creationId xmlns:a16="http://schemas.microsoft.com/office/drawing/2014/main" id="{301D88B9-00A2-4053-A4C5-64D6D9085C56}"/>
              </a:ext>
            </a:extLst>
          </p:cNvPr>
          <p:cNvPicPr>
            <a:picLocks noChangeAspect="1"/>
          </p:cNvPicPr>
          <p:nvPr/>
        </p:nvPicPr>
        <p:blipFill>
          <a:blip r:embed="rId4"/>
          <a:stretch>
            <a:fillRect/>
          </a:stretch>
        </p:blipFill>
        <p:spPr>
          <a:xfrm>
            <a:off x="4789706" y="3272790"/>
            <a:ext cx="4130911" cy="2727960"/>
          </a:xfrm>
          <a:prstGeom prst="rect">
            <a:avLst/>
          </a:prstGeom>
        </p:spPr>
      </p:pic>
    </p:spTree>
    <p:extLst>
      <p:ext uri="{BB962C8B-B14F-4D97-AF65-F5344CB8AC3E}">
        <p14:creationId xmlns:p14="http://schemas.microsoft.com/office/powerpoint/2010/main" val="1678958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09EA3F2-422B-FD42-B7BE-D262FB87A30B}"/>
              </a:ext>
            </a:extLst>
          </p:cNvPr>
          <p:cNvSpPr>
            <a:spLocks noGrp="1"/>
          </p:cNvSpPr>
          <p:nvPr>
            <p:ph type="title"/>
          </p:nvPr>
        </p:nvSpPr>
        <p:spPr>
          <a:xfrm>
            <a:off x="914400" y="279400"/>
            <a:ext cx="10325100" cy="787400"/>
          </a:xfrm>
        </p:spPr>
        <p:txBody>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Implementation</a:t>
            </a:r>
          </a:p>
        </p:txBody>
      </p:sp>
      <p:pic>
        <p:nvPicPr>
          <p:cNvPr id="51" name="Picture 50">
            <a:extLst>
              <a:ext uri="{FF2B5EF4-FFF2-40B4-BE49-F238E27FC236}">
                <a16:creationId xmlns:a16="http://schemas.microsoft.com/office/drawing/2014/main" id="{E72118C2-206A-5244-A668-9F0060066C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229474" y="0"/>
            <a:ext cx="962526" cy="6858000"/>
          </a:xfrm>
          <a:prstGeom prst="rect">
            <a:avLst/>
          </a:prstGeom>
        </p:spPr>
      </p:pic>
      <p:sp>
        <p:nvSpPr>
          <p:cNvPr id="25" name="Text Placeholder 3">
            <a:extLst>
              <a:ext uri="{FF2B5EF4-FFF2-40B4-BE49-F238E27FC236}">
                <a16:creationId xmlns:a16="http://schemas.microsoft.com/office/drawing/2014/main" id="{9F780455-2769-EC49-8147-75A650345988}"/>
              </a:ext>
            </a:extLst>
          </p:cNvPr>
          <p:cNvSpPr txBox="1">
            <a:spLocks/>
          </p:cNvSpPr>
          <p:nvPr/>
        </p:nvSpPr>
        <p:spPr>
          <a:xfrm>
            <a:off x="914400" y="2144019"/>
            <a:ext cx="9544050" cy="2569962"/>
          </a:xfrm>
          <a:prstGeom prst="rect">
            <a:avLst/>
          </a:prstGeom>
        </p:spPr>
        <p:txBody>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Declare the client interface and describe how clients communicate with the service.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Create the adapter class and make it follow the client interface. Leave all the methods empty for now.</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Add a field to the adapter class to store a reference to the service object. The common practice is to initialize this field via the constructor, but sometimes it’s more convenient to pass it to the adapter when calling its methods.</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One by one, implement all methods of the client interface in the adapter class. The adapter should delegate most of the real work to the service object, handling only the interface or data format conversion.</a:t>
            </a:r>
          </a:p>
        </p:txBody>
      </p:sp>
    </p:spTree>
    <p:extLst>
      <p:ext uri="{BB962C8B-B14F-4D97-AF65-F5344CB8AC3E}">
        <p14:creationId xmlns:p14="http://schemas.microsoft.com/office/powerpoint/2010/main" val="39086439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697447" y="352131"/>
            <a:ext cx="3279130" cy="505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Pros and cons</a:t>
            </a:r>
          </a:p>
        </p:txBody>
      </p:sp>
      <p:sp>
        <p:nvSpPr>
          <p:cNvPr id="2" name="TextBox 1">
            <a:extLst>
              <a:ext uri="{FF2B5EF4-FFF2-40B4-BE49-F238E27FC236}">
                <a16:creationId xmlns:a16="http://schemas.microsoft.com/office/drawing/2014/main" id="{647EAC7E-7CC7-E9C0-D92F-658DCD7529B0}"/>
              </a:ext>
            </a:extLst>
          </p:cNvPr>
          <p:cNvSpPr txBox="1"/>
          <p:nvPr/>
        </p:nvSpPr>
        <p:spPr>
          <a:xfrm>
            <a:off x="697447" y="1176225"/>
            <a:ext cx="4480608" cy="2862322"/>
          </a:xfrm>
          <a:prstGeom prst="rect">
            <a:avLst/>
          </a:prstGeom>
          <a:noFill/>
        </p:spPr>
        <p:txBody>
          <a:bodyPr wrap="square" rtlCol="0">
            <a:spAutoFit/>
          </a:bodyPr>
          <a:lstStyle/>
          <a:p>
            <a:pPr marL="285750" indent="-285750">
              <a:buFont typeface="Wingdings" pitchFamily="2" charset="2"/>
              <a:buChar char="ü"/>
            </a:pPr>
            <a:r>
              <a:rPr lang="en-GB" i="1" dirty="0">
                <a:latin typeface="Open Sans" panose="020B0606030504020204" pitchFamily="34" charset="0"/>
                <a:ea typeface="Open Sans" panose="020B0606030504020204" pitchFamily="34" charset="0"/>
                <a:cs typeface="Open Sans" panose="020B0606030504020204" pitchFamily="34" charset="0"/>
              </a:rPr>
              <a:t>Single Responsibility Principle</a:t>
            </a:r>
            <a:r>
              <a:rPr lang="en-GB" dirty="0">
                <a:latin typeface="Open Sans" panose="020B0606030504020204" pitchFamily="34" charset="0"/>
                <a:ea typeface="Open Sans" panose="020B0606030504020204" pitchFamily="34" charset="0"/>
                <a:cs typeface="Open Sans" panose="020B0606030504020204" pitchFamily="34" charset="0"/>
              </a:rPr>
              <a:t>. You can separate the interface or data conversion code from the primary business logic of the program.</a:t>
            </a:r>
          </a:p>
          <a:p>
            <a:pPr marL="285750" indent="-285750">
              <a:buFont typeface="Wingdings" pitchFamily="2" charset="2"/>
              <a:buChar char="ü"/>
            </a:pPr>
            <a:r>
              <a:rPr lang="en-GB" i="1" dirty="0">
                <a:latin typeface="Open Sans" panose="020B0606030504020204" pitchFamily="34" charset="0"/>
                <a:ea typeface="Open Sans" panose="020B0606030504020204" pitchFamily="34" charset="0"/>
                <a:cs typeface="Open Sans" panose="020B0606030504020204" pitchFamily="34" charset="0"/>
              </a:rPr>
              <a:t>Open/Closed Principle</a:t>
            </a:r>
            <a:r>
              <a:rPr lang="en-GB" dirty="0">
                <a:latin typeface="Open Sans" panose="020B0606030504020204" pitchFamily="34" charset="0"/>
                <a:ea typeface="Open Sans" panose="020B0606030504020204" pitchFamily="34" charset="0"/>
                <a:cs typeface="Open Sans" panose="020B0606030504020204" pitchFamily="34" charset="0"/>
              </a:rPr>
              <a:t>. You can introduce new types of adapters into the program without breaking the existing client code, as long as they work with the adapters through the client interface.</a:t>
            </a:r>
          </a:p>
        </p:txBody>
      </p:sp>
      <p:sp>
        <p:nvSpPr>
          <p:cNvPr id="6" name="TextBox 5">
            <a:extLst>
              <a:ext uri="{FF2B5EF4-FFF2-40B4-BE49-F238E27FC236}">
                <a16:creationId xmlns:a16="http://schemas.microsoft.com/office/drawing/2014/main" id="{EB906AFD-1E4B-566E-ED7F-18F515FD52FA}"/>
              </a:ext>
            </a:extLst>
          </p:cNvPr>
          <p:cNvSpPr txBox="1"/>
          <p:nvPr/>
        </p:nvSpPr>
        <p:spPr>
          <a:xfrm>
            <a:off x="5178055" y="1176225"/>
            <a:ext cx="4480608" cy="1754326"/>
          </a:xfrm>
          <a:prstGeom prst="rect">
            <a:avLst/>
          </a:prstGeom>
          <a:noFill/>
        </p:spPr>
        <p:txBody>
          <a:bodyPr wrap="square" rtlCol="0">
            <a:spAutoFit/>
          </a:bodyPr>
          <a:lstStyle/>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The overall complexity of the code increases because you need to introduce a set of new interfaces and classes. Sometimes it’s simpler just to change the service class so that it matches the rest of your code.</a:t>
            </a:r>
          </a:p>
        </p:txBody>
      </p:sp>
    </p:spTree>
    <p:extLst>
      <p:ext uri="{BB962C8B-B14F-4D97-AF65-F5344CB8AC3E}">
        <p14:creationId xmlns:p14="http://schemas.microsoft.com/office/powerpoint/2010/main" val="6173598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1124470" y="3571808"/>
            <a:ext cx="2493801" cy="1413146"/>
          </a:xfrm>
        </p:spPr>
        <p:txBody>
          <a:bodyPr/>
          <a:lstStyle/>
          <a:p>
            <a:r>
              <a:rPr lang="en-US" dirty="0"/>
              <a:t>Proxy pattern</a:t>
            </a:r>
          </a:p>
        </p:txBody>
      </p:sp>
      <p:sp>
        <p:nvSpPr>
          <p:cNvPr id="4" name="Rectangle 3">
            <a:extLst>
              <a:ext uri="{FF2B5EF4-FFF2-40B4-BE49-F238E27FC236}">
                <a16:creationId xmlns:a16="http://schemas.microsoft.com/office/drawing/2014/main" id="{FEE26E89-26E6-1D1D-039C-414B6D05CC12}"/>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pic>
        <p:nvPicPr>
          <p:cNvPr id="5" name="Picture 4">
            <a:extLst>
              <a:ext uri="{FF2B5EF4-FFF2-40B4-BE49-F238E27FC236}">
                <a16:creationId xmlns:a16="http://schemas.microsoft.com/office/drawing/2014/main" id="{F591B366-F09F-0618-D041-C1221A0D33C3}"/>
              </a:ext>
            </a:extLst>
          </p:cNvPr>
          <p:cNvPicPr>
            <a:picLocks noChangeAspect="1"/>
          </p:cNvPicPr>
          <p:nvPr/>
        </p:nvPicPr>
        <p:blipFill>
          <a:blip r:embed="rId2"/>
          <a:stretch>
            <a:fillRect/>
          </a:stretch>
        </p:blipFill>
        <p:spPr>
          <a:xfrm>
            <a:off x="6522720" y="2803094"/>
            <a:ext cx="4876800" cy="3048000"/>
          </a:xfrm>
          <a:prstGeom prst="rect">
            <a:avLst/>
          </a:prstGeom>
        </p:spPr>
      </p:pic>
    </p:spTree>
    <p:extLst>
      <p:ext uri="{BB962C8B-B14F-4D97-AF65-F5344CB8AC3E}">
        <p14:creationId xmlns:p14="http://schemas.microsoft.com/office/powerpoint/2010/main" val="314165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5F8210-A04B-7E45-8480-5A2193F2A31C}"/>
              </a:ext>
            </a:extLst>
          </p:cNvPr>
          <p:cNvCxnSpPr>
            <a:cxnSpLocks/>
          </p:cNvCxnSpPr>
          <p:nvPr/>
        </p:nvCxnSpPr>
        <p:spPr>
          <a:xfrm flipV="1">
            <a:off x="1929650" y="674372"/>
            <a:ext cx="0" cy="51469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315146" y="3002618"/>
            <a:ext cx="1208852" cy="490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SOLID</a:t>
            </a:r>
          </a:p>
        </p:txBody>
      </p:sp>
      <p:sp>
        <p:nvSpPr>
          <p:cNvPr id="2" name="TextBox 1">
            <a:extLst>
              <a:ext uri="{FF2B5EF4-FFF2-40B4-BE49-F238E27FC236}">
                <a16:creationId xmlns:a16="http://schemas.microsoft.com/office/drawing/2014/main" id="{6D7393C7-987B-4DDF-4C00-A59A1BFE15A3}"/>
              </a:ext>
            </a:extLst>
          </p:cNvPr>
          <p:cNvSpPr txBox="1"/>
          <p:nvPr/>
        </p:nvSpPr>
        <p:spPr>
          <a:xfrm>
            <a:off x="7477760" y="2103120"/>
            <a:ext cx="184731" cy="369332"/>
          </a:xfrm>
          <a:prstGeom prst="rect">
            <a:avLst/>
          </a:prstGeom>
          <a:noFill/>
        </p:spPr>
        <p:txBody>
          <a:bodyPr wrap="none" rtlCol="0">
            <a:spAutoFit/>
          </a:bodyPr>
          <a:lstStyle/>
          <a:p>
            <a:endParaRPr lang="en-RO" dirty="0"/>
          </a:p>
        </p:txBody>
      </p:sp>
      <p:sp>
        <p:nvSpPr>
          <p:cNvPr id="15" name="Text Placeholder 1">
            <a:extLst>
              <a:ext uri="{FF2B5EF4-FFF2-40B4-BE49-F238E27FC236}">
                <a16:creationId xmlns:a16="http://schemas.microsoft.com/office/drawing/2014/main" id="{F9C0EE1F-1D1C-DE3E-BFFF-7CC1AE1DA28F}"/>
              </a:ext>
            </a:extLst>
          </p:cNvPr>
          <p:cNvSpPr txBox="1">
            <a:spLocks/>
          </p:cNvSpPr>
          <p:nvPr/>
        </p:nvSpPr>
        <p:spPr>
          <a:xfrm>
            <a:off x="2335298" y="989677"/>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S</a:t>
            </a:r>
            <a:r>
              <a:rPr lang="en-US" dirty="0">
                <a:latin typeface="Open Sans Light" panose="020B0306030504020204" pitchFamily="34" charset="0"/>
                <a:ea typeface="Open Sans Light" panose="020B0306030504020204" pitchFamily="34" charset="0"/>
                <a:cs typeface="Open Sans Light" panose="020B0306030504020204" pitchFamily="34" charset="0"/>
              </a:rPr>
              <a:t>ingle Responsibility</a:t>
            </a:r>
          </a:p>
        </p:txBody>
      </p:sp>
      <p:sp>
        <p:nvSpPr>
          <p:cNvPr id="16" name="Text Placeholder 1">
            <a:extLst>
              <a:ext uri="{FF2B5EF4-FFF2-40B4-BE49-F238E27FC236}">
                <a16:creationId xmlns:a16="http://schemas.microsoft.com/office/drawing/2014/main" id="{C2B4C0C6-483D-21D6-BD36-4733EA0E6748}"/>
              </a:ext>
            </a:extLst>
          </p:cNvPr>
          <p:cNvSpPr txBox="1">
            <a:spLocks/>
          </p:cNvSpPr>
          <p:nvPr/>
        </p:nvSpPr>
        <p:spPr>
          <a:xfrm>
            <a:off x="2335298" y="2084586"/>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O</a:t>
            </a:r>
            <a:r>
              <a:rPr lang="en-US" dirty="0">
                <a:latin typeface="Open Sans Light" panose="020B0306030504020204" pitchFamily="34" charset="0"/>
                <a:ea typeface="Open Sans Light" panose="020B0306030504020204" pitchFamily="34" charset="0"/>
                <a:cs typeface="Open Sans Light" panose="020B0306030504020204" pitchFamily="34" charset="0"/>
              </a:rPr>
              <a:t>pen-Closed </a:t>
            </a:r>
          </a:p>
        </p:txBody>
      </p:sp>
      <p:sp>
        <p:nvSpPr>
          <p:cNvPr id="20" name="Text Placeholder 1">
            <a:extLst>
              <a:ext uri="{FF2B5EF4-FFF2-40B4-BE49-F238E27FC236}">
                <a16:creationId xmlns:a16="http://schemas.microsoft.com/office/drawing/2014/main" id="{F8B8598D-DDA9-95B2-38F2-D1C58B728E36}"/>
              </a:ext>
            </a:extLst>
          </p:cNvPr>
          <p:cNvSpPr txBox="1">
            <a:spLocks/>
          </p:cNvSpPr>
          <p:nvPr/>
        </p:nvSpPr>
        <p:spPr>
          <a:xfrm>
            <a:off x="2335300" y="3124957"/>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err="1">
                <a:latin typeface="Open Sans Light" panose="020B0306030504020204" pitchFamily="34" charset="0"/>
                <a:ea typeface="Open Sans Light" panose="020B0306030504020204" pitchFamily="34" charset="0"/>
                <a:cs typeface="Open Sans Light" panose="020B0306030504020204" pitchFamily="34" charset="0"/>
              </a:rPr>
              <a:t>L</a:t>
            </a:r>
            <a:r>
              <a:rPr lang="en-US" dirty="0" err="1">
                <a:latin typeface="Open Sans Light" panose="020B0306030504020204" pitchFamily="34" charset="0"/>
                <a:ea typeface="Open Sans Light" panose="020B0306030504020204" pitchFamily="34" charset="0"/>
                <a:cs typeface="Open Sans Light" panose="020B0306030504020204" pitchFamily="34" charset="0"/>
              </a:rPr>
              <a:t>iskov</a:t>
            </a:r>
            <a:r>
              <a:rPr lang="en-US" dirty="0">
                <a:latin typeface="Open Sans Light" panose="020B0306030504020204" pitchFamily="34" charset="0"/>
                <a:ea typeface="Open Sans Light" panose="020B0306030504020204" pitchFamily="34" charset="0"/>
                <a:cs typeface="Open Sans Light" panose="020B0306030504020204" pitchFamily="34" charset="0"/>
              </a:rPr>
              <a:t> Substitution </a:t>
            </a:r>
          </a:p>
        </p:txBody>
      </p:sp>
      <p:sp>
        <p:nvSpPr>
          <p:cNvPr id="24" name="Text Placeholder 1">
            <a:extLst>
              <a:ext uri="{FF2B5EF4-FFF2-40B4-BE49-F238E27FC236}">
                <a16:creationId xmlns:a16="http://schemas.microsoft.com/office/drawing/2014/main" id="{F197D521-0688-DA48-782F-38986C7300AF}"/>
              </a:ext>
            </a:extLst>
          </p:cNvPr>
          <p:cNvSpPr txBox="1">
            <a:spLocks/>
          </p:cNvSpPr>
          <p:nvPr/>
        </p:nvSpPr>
        <p:spPr>
          <a:xfrm>
            <a:off x="2335301" y="4250346"/>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I</a:t>
            </a:r>
            <a:r>
              <a:rPr lang="en-US" dirty="0">
                <a:latin typeface="Open Sans Light" panose="020B0306030504020204" pitchFamily="34" charset="0"/>
                <a:ea typeface="Open Sans Light" panose="020B0306030504020204" pitchFamily="34" charset="0"/>
                <a:cs typeface="Open Sans Light" panose="020B0306030504020204" pitchFamily="34" charset="0"/>
              </a:rPr>
              <a:t>nterface</a:t>
            </a:r>
            <a:r>
              <a:rPr lang="en-US" b="1" dirty="0">
                <a:latin typeface="Open Sans Light" panose="020B0306030504020204" pitchFamily="34" charset="0"/>
                <a:ea typeface="Open Sans Light" panose="020B0306030504020204" pitchFamily="34" charset="0"/>
                <a:cs typeface="Open Sans Light" panose="020B0306030504020204" pitchFamily="34" charset="0"/>
              </a:rPr>
              <a:t> </a:t>
            </a:r>
            <a:r>
              <a:rPr lang="en-US" dirty="0">
                <a:latin typeface="Open Sans Light" panose="020B0306030504020204" pitchFamily="34" charset="0"/>
                <a:ea typeface="Open Sans Light" panose="020B0306030504020204" pitchFamily="34" charset="0"/>
                <a:cs typeface="Open Sans Light" panose="020B0306030504020204" pitchFamily="34" charset="0"/>
              </a:rPr>
              <a:t>Segregation</a:t>
            </a:r>
          </a:p>
        </p:txBody>
      </p:sp>
      <p:sp>
        <p:nvSpPr>
          <p:cNvPr id="25" name="Text Placeholder 1">
            <a:extLst>
              <a:ext uri="{FF2B5EF4-FFF2-40B4-BE49-F238E27FC236}">
                <a16:creationId xmlns:a16="http://schemas.microsoft.com/office/drawing/2014/main" id="{FFC890A3-18E3-C1FF-C8C1-3DCB45D3238C}"/>
              </a:ext>
            </a:extLst>
          </p:cNvPr>
          <p:cNvSpPr txBox="1">
            <a:spLocks/>
          </p:cNvSpPr>
          <p:nvPr/>
        </p:nvSpPr>
        <p:spPr>
          <a:xfrm>
            <a:off x="2335302" y="5159328"/>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D</a:t>
            </a:r>
            <a:r>
              <a:rPr lang="en-US" dirty="0">
                <a:latin typeface="Open Sans Light" panose="020B0306030504020204" pitchFamily="34" charset="0"/>
                <a:ea typeface="Open Sans Light" panose="020B0306030504020204" pitchFamily="34" charset="0"/>
                <a:cs typeface="Open Sans Light" panose="020B0306030504020204" pitchFamily="34" charset="0"/>
              </a:rPr>
              <a:t>ependency</a:t>
            </a:r>
            <a:r>
              <a:rPr lang="en-US" b="1" dirty="0">
                <a:latin typeface="Open Sans Light" panose="020B0306030504020204" pitchFamily="34" charset="0"/>
                <a:ea typeface="Open Sans Light" panose="020B0306030504020204" pitchFamily="34" charset="0"/>
                <a:cs typeface="Open Sans Light" panose="020B0306030504020204" pitchFamily="34" charset="0"/>
              </a:rPr>
              <a:t> </a:t>
            </a:r>
            <a:r>
              <a:rPr lang="en-US" dirty="0">
                <a:latin typeface="Open Sans Light" panose="020B0306030504020204" pitchFamily="34" charset="0"/>
                <a:ea typeface="Open Sans Light" panose="020B0306030504020204" pitchFamily="34" charset="0"/>
                <a:cs typeface="Open Sans Light" panose="020B0306030504020204" pitchFamily="34" charset="0"/>
              </a:rPr>
              <a:t>Inversion</a:t>
            </a:r>
          </a:p>
        </p:txBody>
      </p:sp>
      <p:pic>
        <p:nvPicPr>
          <p:cNvPr id="27" name="Picture 26">
            <a:extLst>
              <a:ext uri="{FF2B5EF4-FFF2-40B4-BE49-F238E27FC236}">
                <a16:creationId xmlns:a16="http://schemas.microsoft.com/office/drawing/2014/main" id="{3C3604B6-B6F3-5BA5-7E4D-69018A4AB43C}"/>
              </a:ext>
            </a:extLst>
          </p:cNvPr>
          <p:cNvPicPr>
            <a:picLocks noChangeAspect="1"/>
          </p:cNvPicPr>
          <p:nvPr/>
        </p:nvPicPr>
        <p:blipFill rotWithShape="1">
          <a:blip r:embed="rId3"/>
          <a:srcRect l="19901" r="19831"/>
          <a:stretch/>
        </p:blipFill>
        <p:spPr>
          <a:xfrm>
            <a:off x="6766558" y="1933923"/>
            <a:ext cx="2563558" cy="2382068"/>
          </a:xfrm>
          <a:prstGeom prst="rect">
            <a:avLst/>
          </a:prstGeom>
        </p:spPr>
      </p:pic>
      <p:pic>
        <p:nvPicPr>
          <p:cNvPr id="30" name="Picture 29">
            <a:extLst>
              <a:ext uri="{FF2B5EF4-FFF2-40B4-BE49-F238E27FC236}">
                <a16:creationId xmlns:a16="http://schemas.microsoft.com/office/drawing/2014/main" id="{818641AA-AF50-112A-B354-4FAD78CACD69}"/>
              </a:ext>
            </a:extLst>
          </p:cNvPr>
          <p:cNvPicPr>
            <a:picLocks noChangeAspect="1"/>
          </p:cNvPicPr>
          <p:nvPr/>
        </p:nvPicPr>
        <p:blipFill>
          <a:blip r:embed="rId4"/>
          <a:stretch>
            <a:fillRect/>
          </a:stretch>
        </p:blipFill>
        <p:spPr>
          <a:xfrm>
            <a:off x="6629281" y="1966745"/>
            <a:ext cx="2918693" cy="2316423"/>
          </a:xfrm>
          <a:prstGeom prst="rect">
            <a:avLst/>
          </a:prstGeom>
        </p:spPr>
      </p:pic>
      <p:pic>
        <p:nvPicPr>
          <p:cNvPr id="31" name="Picture 30">
            <a:extLst>
              <a:ext uri="{FF2B5EF4-FFF2-40B4-BE49-F238E27FC236}">
                <a16:creationId xmlns:a16="http://schemas.microsoft.com/office/drawing/2014/main" id="{4698EB85-0190-A3CF-EF91-9253914C99D6}"/>
              </a:ext>
            </a:extLst>
          </p:cNvPr>
          <p:cNvPicPr>
            <a:picLocks noChangeAspect="1"/>
          </p:cNvPicPr>
          <p:nvPr/>
        </p:nvPicPr>
        <p:blipFill>
          <a:blip r:embed="rId5"/>
          <a:stretch>
            <a:fillRect/>
          </a:stretch>
        </p:blipFill>
        <p:spPr>
          <a:xfrm>
            <a:off x="6522709" y="2092940"/>
            <a:ext cx="3003110" cy="2316423"/>
          </a:xfrm>
          <a:prstGeom prst="rect">
            <a:avLst/>
          </a:prstGeom>
        </p:spPr>
      </p:pic>
      <p:pic>
        <p:nvPicPr>
          <p:cNvPr id="36" name="Picture 35">
            <a:extLst>
              <a:ext uri="{FF2B5EF4-FFF2-40B4-BE49-F238E27FC236}">
                <a16:creationId xmlns:a16="http://schemas.microsoft.com/office/drawing/2014/main" id="{B1600587-95E7-8A3A-4CA8-5317F7DD81EA}"/>
              </a:ext>
            </a:extLst>
          </p:cNvPr>
          <p:cNvPicPr>
            <a:picLocks noChangeAspect="1"/>
          </p:cNvPicPr>
          <p:nvPr/>
        </p:nvPicPr>
        <p:blipFill>
          <a:blip r:embed="rId6"/>
          <a:stretch>
            <a:fillRect/>
          </a:stretch>
        </p:blipFill>
        <p:spPr>
          <a:xfrm>
            <a:off x="6476694" y="1911901"/>
            <a:ext cx="3165177" cy="2671903"/>
          </a:xfrm>
          <a:prstGeom prst="rect">
            <a:avLst/>
          </a:prstGeom>
        </p:spPr>
      </p:pic>
      <p:pic>
        <p:nvPicPr>
          <p:cNvPr id="37" name="Picture 36">
            <a:extLst>
              <a:ext uri="{FF2B5EF4-FFF2-40B4-BE49-F238E27FC236}">
                <a16:creationId xmlns:a16="http://schemas.microsoft.com/office/drawing/2014/main" id="{A21A6A06-099A-427C-3DA9-9FDC51F62F7D}"/>
              </a:ext>
            </a:extLst>
          </p:cNvPr>
          <p:cNvPicPr>
            <a:picLocks noChangeAspect="1"/>
          </p:cNvPicPr>
          <p:nvPr/>
        </p:nvPicPr>
        <p:blipFill>
          <a:blip r:embed="rId7"/>
          <a:stretch>
            <a:fillRect/>
          </a:stretch>
        </p:blipFill>
        <p:spPr>
          <a:xfrm>
            <a:off x="5741899" y="1725939"/>
            <a:ext cx="4114800" cy="3073400"/>
          </a:xfrm>
          <a:prstGeom prst="rect">
            <a:avLst/>
          </a:prstGeom>
        </p:spPr>
      </p:pic>
    </p:spTree>
    <p:extLst>
      <p:ext uri="{BB962C8B-B14F-4D97-AF65-F5344CB8AC3E}">
        <p14:creationId xmlns:p14="http://schemas.microsoft.com/office/powerpoint/2010/main" val="608819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nodeType="clickEffect">
                                  <p:stCondLst>
                                    <p:cond delay="0"/>
                                  </p:stCondLst>
                                  <p:childTnLst>
                                    <p:animEffect transition="out" filter="blinds(horizontal)">
                                      <p:cBhvr>
                                        <p:cTn id="34" dur="500"/>
                                        <p:tgtEl>
                                          <p:spTgt spid="31"/>
                                        </p:tgtEl>
                                      </p:cBhvr>
                                    </p:animEffect>
                                    <p:set>
                                      <p:cBhvr>
                                        <p:cTn id="35" dur="1" fill="hold">
                                          <p:stCondLst>
                                            <p:cond delay="499"/>
                                          </p:stCondLst>
                                        </p:cTn>
                                        <p:tgtEl>
                                          <p:spTgt spid="3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nodeType="clickEffect">
                                  <p:stCondLst>
                                    <p:cond delay="0"/>
                                  </p:stCondLst>
                                  <p:childTnLst>
                                    <p:animEffect transition="out" filter="blinds(horizontal)">
                                      <p:cBhvr>
                                        <p:cTn id="45" dur="500"/>
                                        <p:tgtEl>
                                          <p:spTgt spid="36"/>
                                        </p:tgtEl>
                                      </p:cBhvr>
                                    </p:animEffect>
                                    <p:set>
                                      <p:cBhvr>
                                        <p:cTn id="46" dur="1" fill="hold">
                                          <p:stCondLst>
                                            <p:cond delay="499"/>
                                          </p:stCondLst>
                                        </p:cTn>
                                        <p:tgtEl>
                                          <p:spTgt spid="3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4"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139925" y="2200268"/>
            <a:ext cx="3527516" cy="24574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Open Sans" panose="020B0606030504020204" pitchFamily="34" charset="0"/>
                <a:ea typeface="Open Sans" panose="020B0606030504020204" pitchFamily="34" charset="0"/>
                <a:cs typeface="Open Sans" panose="020B0606030504020204" pitchFamily="34" charset="0"/>
              </a:rPr>
              <a:t>Proxy</a:t>
            </a:r>
            <a:r>
              <a:rPr lang="en-GB" sz="1800" dirty="0">
                <a:latin typeface="Open Sans" panose="020B0606030504020204" pitchFamily="34" charset="0"/>
                <a:ea typeface="Open Sans" panose="020B0606030504020204" pitchFamily="34" charset="0"/>
                <a:cs typeface="Open Sans" panose="020B0606030504020204" pitchFamily="34" charset="0"/>
              </a:rPr>
              <a:t> is a structural design pattern that lets you provide a substitute or placeholder for another object. A proxy controls access to the original object, allowing you to perform something either before or after the request gets through to the original object.</a:t>
            </a:r>
          </a:p>
        </p:txBody>
      </p:sp>
      <p:pic>
        <p:nvPicPr>
          <p:cNvPr id="2" name="Picture 1">
            <a:extLst>
              <a:ext uri="{FF2B5EF4-FFF2-40B4-BE49-F238E27FC236}">
                <a16:creationId xmlns:a16="http://schemas.microsoft.com/office/drawing/2014/main" id="{A8F0552E-805D-FA4B-99CE-BC3E4C76BF67}"/>
              </a:ext>
            </a:extLst>
          </p:cNvPr>
          <p:cNvPicPr>
            <a:picLocks noChangeAspect="1"/>
          </p:cNvPicPr>
          <p:nvPr/>
        </p:nvPicPr>
        <p:blipFill>
          <a:blip r:embed="rId3"/>
          <a:stretch>
            <a:fillRect/>
          </a:stretch>
        </p:blipFill>
        <p:spPr>
          <a:xfrm>
            <a:off x="4227830" y="2618739"/>
            <a:ext cx="5165408" cy="1620520"/>
          </a:xfrm>
          <a:prstGeom prst="rect">
            <a:avLst/>
          </a:prstGeom>
        </p:spPr>
      </p:pic>
    </p:spTree>
    <p:extLst>
      <p:ext uri="{BB962C8B-B14F-4D97-AF65-F5344CB8AC3E}">
        <p14:creationId xmlns:p14="http://schemas.microsoft.com/office/powerpoint/2010/main" val="412962958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09EA3F2-422B-FD42-B7BE-D262FB87A30B}"/>
              </a:ext>
            </a:extLst>
          </p:cNvPr>
          <p:cNvSpPr>
            <a:spLocks noGrp="1"/>
          </p:cNvSpPr>
          <p:nvPr>
            <p:ph type="title"/>
          </p:nvPr>
        </p:nvSpPr>
        <p:spPr>
          <a:xfrm>
            <a:off x="914400" y="279400"/>
            <a:ext cx="10325100" cy="787400"/>
          </a:xfrm>
        </p:spPr>
        <p:txBody>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Implementation</a:t>
            </a:r>
          </a:p>
        </p:txBody>
      </p:sp>
      <p:pic>
        <p:nvPicPr>
          <p:cNvPr id="51" name="Picture 50">
            <a:extLst>
              <a:ext uri="{FF2B5EF4-FFF2-40B4-BE49-F238E27FC236}">
                <a16:creationId xmlns:a16="http://schemas.microsoft.com/office/drawing/2014/main" id="{E72118C2-206A-5244-A668-9F0060066C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229474" y="0"/>
            <a:ext cx="962526" cy="6858000"/>
          </a:xfrm>
          <a:prstGeom prst="rect">
            <a:avLst/>
          </a:prstGeom>
        </p:spPr>
      </p:pic>
      <p:sp>
        <p:nvSpPr>
          <p:cNvPr id="25" name="Text Placeholder 3">
            <a:extLst>
              <a:ext uri="{FF2B5EF4-FFF2-40B4-BE49-F238E27FC236}">
                <a16:creationId xmlns:a16="http://schemas.microsoft.com/office/drawing/2014/main" id="{9F780455-2769-EC49-8147-75A650345988}"/>
              </a:ext>
            </a:extLst>
          </p:cNvPr>
          <p:cNvSpPr txBox="1">
            <a:spLocks/>
          </p:cNvSpPr>
          <p:nvPr/>
        </p:nvSpPr>
        <p:spPr>
          <a:xfrm>
            <a:off x="914400" y="2144019"/>
            <a:ext cx="9544050" cy="2569962"/>
          </a:xfrm>
          <a:prstGeom prst="rect">
            <a:avLst/>
          </a:prstGeom>
        </p:spPr>
        <p:txBody>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If there’s no pre-existing service interface, create one to make proxy and service objects interchangeable. Extracting the interface from the service class isn’t always possible, because you’d need to change all of the service’s clients to use that interface. Plan B is to make the proxy a subclass of the service class, and this way it’ll inherit the interface of the service.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Create the proxy class. It should have a field for storing a reference to the service. Usually, proxies create and manage the whole life cycle of their services. On rare occasions, a service is passed to the proxy via a constructor by the client.</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Implement the proxy methods according to their purposes. In most cases, after doing some work, the proxy should delegate the work to the service object.</a:t>
            </a:r>
          </a:p>
        </p:txBody>
      </p:sp>
    </p:spTree>
    <p:extLst>
      <p:ext uri="{BB962C8B-B14F-4D97-AF65-F5344CB8AC3E}">
        <p14:creationId xmlns:p14="http://schemas.microsoft.com/office/powerpoint/2010/main" val="15010368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697447" y="352131"/>
            <a:ext cx="3279130" cy="505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Pros and cons</a:t>
            </a:r>
          </a:p>
        </p:txBody>
      </p:sp>
      <p:sp>
        <p:nvSpPr>
          <p:cNvPr id="2" name="TextBox 1">
            <a:extLst>
              <a:ext uri="{FF2B5EF4-FFF2-40B4-BE49-F238E27FC236}">
                <a16:creationId xmlns:a16="http://schemas.microsoft.com/office/drawing/2014/main" id="{647EAC7E-7CC7-E9C0-D92F-658DCD7529B0}"/>
              </a:ext>
            </a:extLst>
          </p:cNvPr>
          <p:cNvSpPr txBox="1"/>
          <p:nvPr/>
        </p:nvSpPr>
        <p:spPr>
          <a:xfrm>
            <a:off x="697447" y="1176225"/>
            <a:ext cx="4480608" cy="2862322"/>
          </a:xfrm>
          <a:prstGeom prst="rect">
            <a:avLst/>
          </a:prstGeom>
          <a:noFill/>
        </p:spPr>
        <p:txBody>
          <a:bodyPr wrap="square" rtlCol="0">
            <a:spAutoFit/>
          </a:bodyPr>
          <a:lstStyle/>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control the service object without clients knowing about it.</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manage the lifecycle of the service object when clients don’t care about it.</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The proxy works even if the service object isn’t ready or is not available.</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Open/Closed Principle. You can introduce new proxies without changing the service or clients.</a:t>
            </a:r>
          </a:p>
        </p:txBody>
      </p:sp>
      <p:sp>
        <p:nvSpPr>
          <p:cNvPr id="6" name="TextBox 5">
            <a:extLst>
              <a:ext uri="{FF2B5EF4-FFF2-40B4-BE49-F238E27FC236}">
                <a16:creationId xmlns:a16="http://schemas.microsoft.com/office/drawing/2014/main" id="{EB906AFD-1E4B-566E-ED7F-18F515FD52FA}"/>
              </a:ext>
            </a:extLst>
          </p:cNvPr>
          <p:cNvSpPr txBox="1"/>
          <p:nvPr/>
        </p:nvSpPr>
        <p:spPr>
          <a:xfrm>
            <a:off x="5178055" y="1176225"/>
            <a:ext cx="4480608" cy="1477328"/>
          </a:xfrm>
          <a:prstGeom prst="rect">
            <a:avLst/>
          </a:prstGeom>
          <a:noFill/>
        </p:spPr>
        <p:txBody>
          <a:bodyPr wrap="square" rtlCol="0">
            <a:spAutoFit/>
          </a:bodyPr>
          <a:lstStyle/>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The code may become more complicated since you need to introduce a lot of new classes.</a:t>
            </a:r>
          </a:p>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The response from the service might get delayed.</a:t>
            </a:r>
          </a:p>
        </p:txBody>
      </p:sp>
    </p:spTree>
    <p:extLst>
      <p:ext uri="{BB962C8B-B14F-4D97-AF65-F5344CB8AC3E}">
        <p14:creationId xmlns:p14="http://schemas.microsoft.com/office/powerpoint/2010/main" val="38137533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300C42-C396-99FF-A293-42DDB4AEDFA2}"/>
              </a:ext>
            </a:extLst>
          </p:cNvPr>
          <p:cNvSpPr/>
          <p:nvPr/>
        </p:nvSpPr>
        <p:spPr>
          <a:xfrm>
            <a:off x="0" y="3429000"/>
            <a:ext cx="4965405" cy="1925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1004776" y="3804277"/>
            <a:ext cx="2950535" cy="1171761"/>
          </a:xfrm>
        </p:spPr>
        <p:txBody>
          <a:bodyPr/>
          <a:lstStyle/>
          <a:p>
            <a:r>
              <a:rPr lang="en-US" sz="2800" dirty="0">
                <a:solidFill>
                  <a:schemeClr val="tx1"/>
                </a:solidFill>
              </a:rPr>
              <a:t>Behavioral design patterns</a:t>
            </a:r>
          </a:p>
        </p:txBody>
      </p:sp>
      <p:sp>
        <p:nvSpPr>
          <p:cNvPr id="4" name="Rectangle 3">
            <a:extLst>
              <a:ext uri="{FF2B5EF4-FFF2-40B4-BE49-F238E27FC236}">
                <a16:creationId xmlns:a16="http://schemas.microsoft.com/office/drawing/2014/main" id="{C7036CFB-866A-ED02-330E-20A6954FD214}"/>
              </a:ext>
            </a:extLst>
          </p:cNvPr>
          <p:cNvSpPr/>
          <p:nvPr/>
        </p:nvSpPr>
        <p:spPr>
          <a:xfrm>
            <a:off x="10180320" y="416560"/>
            <a:ext cx="1290320" cy="762000"/>
          </a:xfrm>
          <a:prstGeom prst="rect">
            <a:avLst/>
          </a:prstGeom>
          <a:solidFill>
            <a:srgbClr val="81A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spTree>
    <p:extLst>
      <p:ext uri="{BB962C8B-B14F-4D97-AF65-F5344CB8AC3E}">
        <p14:creationId xmlns:p14="http://schemas.microsoft.com/office/powerpoint/2010/main" val="278243411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223519" y="3563821"/>
            <a:ext cx="4511041" cy="1526545"/>
          </a:xfrm>
        </p:spPr>
        <p:txBody>
          <a:bodyPr/>
          <a:lstStyle/>
          <a:p>
            <a:r>
              <a:rPr lang="en-US" dirty="0"/>
              <a:t>Chain of Responsibility pattern</a:t>
            </a:r>
          </a:p>
        </p:txBody>
      </p:sp>
      <p:sp>
        <p:nvSpPr>
          <p:cNvPr id="4" name="Rectangle 3">
            <a:extLst>
              <a:ext uri="{FF2B5EF4-FFF2-40B4-BE49-F238E27FC236}">
                <a16:creationId xmlns:a16="http://schemas.microsoft.com/office/drawing/2014/main" id="{FEE26E89-26E6-1D1D-039C-414B6D05CC12}"/>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pic>
        <p:nvPicPr>
          <p:cNvPr id="3" name="Picture 2">
            <a:extLst>
              <a:ext uri="{FF2B5EF4-FFF2-40B4-BE49-F238E27FC236}">
                <a16:creationId xmlns:a16="http://schemas.microsoft.com/office/drawing/2014/main" id="{4807C118-24C6-B1F8-D7A6-1130EA97F25A}"/>
              </a:ext>
            </a:extLst>
          </p:cNvPr>
          <p:cNvPicPr>
            <a:picLocks noChangeAspect="1"/>
          </p:cNvPicPr>
          <p:nvPr/>
        </p:nvPicPr>
        <p:blipFill>
          <a:blip r:embed="rId2"/>
          <a:stretch>
            <a:fillRect/>
          </a:stretch>
        </p:blipFill>
        <p:spPr>
          <a:xfrm>
            <a:off x="5679441" y="2240280"/>
            <a:ext cx="6289040" cy="3930650"/>
          </a:xfrm>
          <a:prstGeom prst="rect">
            <a:avLst/>
          </a:prstGeom>
        </p:spPr>
      </p:pic>
    </p:spTree>
    <p:extLst>
      <p:ext uri="{BB962C8B-B14F-4D97-AF65-F5344CB8AC3E}">
        <p14:creationId xmlns:p14="http://schemas.microsoft.com/office/powerpoint/2010/main" val="129996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139925" y="2200267"/>
            <a:ext cx="3527516" cy="24574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Open Sans" panose="020B0606030504020204" pitchFamily="34" charset="0"/>
                <a:ea typeface="Open Sans" panose="020B0606030504020204" pitchFamily="34" charset="0"/>
                <a:cs typeface="Open Sans" panose="020B0606030504020204" pitchFamily="34" charset="0"/>
              </a:rPr>
              <a:t>Chain of Responsibility</a:t>
            </a:r>
            <a:r>
              <a:rPr lang="en-GB" sz="1800" dirty="0">
                <a:latin typeface="Open Sans" panose="020B0606030504020204" pitchFamily="34" charset="0"/>
                <a:ea typeface="Open Sans" panose="020B0606030504020204" pitchFamily="34" charset="0"/>
                <a:cs typeface="Open Sans" panose="020B0606030504020204" pitchFamily="34" charset="0"/>
              </a:rPr>
              <a:t> is a behavioural design pattern that lets you pass requests along a chain of handlers. Upon receiving a request, each handler decides either to process the request or to pass it to the next handler in the chain</a:t>
            </a:r>
            <a:r>
              <a:rPr lang="en-GB" dirty="0"/>
              <a:t>.</a:t>
            </a:r>
            <a:endParaRPr lang="en-GB"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B10E9C25-08BA-4196-51E2-5FA1E8825D0B}"/>
              </a:ext>
            </a:extLst>
          </p:cNvPr>
          <p:cNvPicPr>
            <a:picLocks noChangeAspect="1"/>
          </p:cNvPicPr>
          <p:nvPr/>
        </p:nvPicPr>
        <p:blipFill>
          <a:blip r:embed="rId3"/>
          <a:stretch>
            <a:fillRect/>
          </a:stretch>
        </p:blipFill>
        <p:spPr>
          <a:xfrm>
            <a:off x="4548200" y="857250"/>
            <a:ext cx="4524667" cy="2744470"/>
          </a:xfrm>
          <a:prstGeom prst="rect">
            <a:avLst/>
          </a:prstGeom>
        </p:spPr>
      </p:pic>
      <p:pic>
        <p:nvPicPr>
          <p:cNvPr id="4" name="Picture 3">
            <a:extLst>
              <a:ext uri="{FF2B5EF4-FFF2-40B4-BE49-F238E27FC236}">
                <a16:creationId xmlns:a16="http://schemas.microsoft.com/office/drawing/2014/main" id="{9CE99121-862B-9030-CA01-6529236E24BC}"/>
              </a:ext>
            </a:extLst>
          </p:cNvPr>
          <p:cNvPicPr>
            <a:picLocks noChangeAspect="1"/>
          </p:cNvPicPr>
          <p:nvPr/>
        </p:nvPicPr>
        <p:blipFill>
          <a:blip r:embed="rId4"/>
          <a:stretch>
            <a:fillRect/>
          </a:stretch>
        </p:blipFill>
        <p:spPr>
          <a:xfrm>
            <a:off x="4321334" y="4035430"/>
            <a:ext cx="4978400" cy="1244600"/>
          </a:xfrm>
          <a:prstGeom prst="rect">
            <a:avLst/>
          </a:prstGeom>
        </p:spPr>
      </p:pic>
    </p:spTree>
    <p:extLst>
      <p:ext uri="{BB962C8B-B14F-4D97-AF65-F5344CB8AC3E}">
        <p14:creationId xmlns:p14="http://schemas.microsoft.com/office/powerpoint/2010/main" val="20434042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09EA3F2-422B-FD42-B7BE-D262FB87A30B}"/>
              </a:ext>
            </a:extLst>
          </p:cNvPr>
          <p:cNvSpPr>
            <a:spLocks noGrp="1"/>
          </p:cNvSpPr>
          <p:nvPr>
            <p:ph type="title"/>
          </p:nvPr>
        </p:nvSpPr>
        <p:spPr>
          <a:xfrm>
            <a:off x="914400" y="279400"/>
            <a:ext cx="10325100" cy="787400"/>
          </a:xfrm>
        </p:spPr>
        <p:txBody>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Implementation</a:t>
            </a:r>
          </a:p>
        </p:txBody>
      </p:sp>
      <p:pic>
        <p:nvPicPr>
          <p:cNvPr id="51" name="Picture 50">
            <a:extLst>
              <a:ext uri="{FF2B5EF4-FFF2-40B4-BE49-F238E27FC236}">
                <a16:creationId xmlns:a16="http://schemas.microsoft.com/office/drawing/2014/main" id="{E72118C2-206A-5244-A668-9F0060066C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229474" y="0"/>
            <a:ext cx="962526" cy="6858000"/>
          </a:xfrm>
          <a:prstGeom prst="rect">
            <a:avLst/>
          </a:prstGeom>
        </p:spPr>
      </p:pic>
      <p:sp>
        <p:nvSpPr>
          <p:cNvPr id="25" name="Text Placeholder 3">
            <a:extLst>
              <a:ext uri="{FF2B5EF4-FFF2-40B4-BE49-F238E27FC236}">
                <a16:creationId xmlns:a16="http://schemas.microsoft.com/office/drawing/2014/main" id="{9F780455-2769-EC49-8147-75A650345988}"/>
              </a:ext>
            </a:extLst>
          </p:cNvPr>
          <p:cNvSpPr txBox="1">
            <a:spLocks/>
          </p:cNvSpPr>
          <p:nvPr/>
        </p:nvSpPr>
        <p:spPr>
          <a:xfrm>
            <a:off x="914400" y="2144019"/>
            <a:ext cx="9544050" cy="2569962"/>
          </a:xfrm>
          <a:prstGeom prst="rect">
            <a:avLst/>
          </a:prstGeom>
        </p:spPr>
        <p:txBody>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Declare the handler interface and describe the signature of a method for handling requests.</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To eliminate duplicate boilerplate code in concrete handlers, it might be worth creating an abstract base handler class, derived from the handler interface.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One by one create concrete handler subclasses and implement their handling methods. Each handler should make two decisions when receiving a request:</a:t>
            </a:r>
          </a:p>
          <a:p>
            <a:pPr marL="642150" lvl="3" indent="-285750"/>
            <a:r>
              <a:rPr lang="en-GB" dirty="0">
                <a:latin typeface="Open Sans" panose="020B0606030504020204" pitchFamily="34" charset="0"/>
                <a:ea typeface="Open Sans" panose="020B0606030504020204" pitchFamily="34" charset="0"/>
                <a:cs typeface="Open Sans" panose="020B0606030504020204" pitchFamily="34" charset="0"/>
              </a:rPr>
              <a:t>Whether it’ll process the request.</a:t>
            </a:r>
          </a:p>
          <a:p>
            <a:pPr marL="642150" lvl="3" indent="-285750"/>
            <a:r>
              <a:rPr lang="en-GB" dirty="0">
                <a:latin typeface="Open Sans" panose="020B0606030504020204" pitchFamily="34" charset="0"/>
                <a:ea typeface="Open Sans" panose="020B0606030504020204" pitchFamily="34" charset="0"/>
                <a:cs typeface="Open Sans" panose="020B0606030504020204" pitchFamily="34" charset="0"/>
              </a:rPr>
              <a:t>Whether it’ll pass the request along the chain.</a:t>
            </a:r>
          </a:p>
          <a:p>
            <a:pPr marL="285750" lvl="1"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The client may either assemble chains on its own or receive pre-built chains from other objects. In the latter case, you must implement some factory classes to build chains according to the configuration or environment settings.</a:t>
            </a:r>
          </a:p>
          <a:p>
            <a:pPr marL="462150" lvl="2" indent="-285750"/>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534610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697447" y="352131"/>
            <a:ext cx="3279130" cy="505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Pros and cons</a:t>
            </a:r>
          </a:p>
        </p:txBody>
      </p:sp>
      <p:sp>
        <p:nvSpPr>
          <p:cNvPr id="2" name="TextBox 1">
            <a:extLst>
              <a:ext uri="{FF2B5EF4-FFF2-40B4-BE49-F238E27FC236}">
                <a16:creationId xmlns:a16="http://schemas.microsoft.com/office/drawing/2014/main" id="{647EAC7E-7CC7-E9C0-D92F-658DCD7529B0}"/>
              </a:ext>
            </a:extLst>
          </p:cNvPr>
          <p:cNvSpPr txBox="1"/>
          <p:nvPr/>
        </p:nvSpPr>
        <p:spPr>
          <a:xfrm>
            <a:off x="697447" y="1176225"/>
            <a:ext cx="4480608" cy="2862322"/>
          </a:xfrm>
          <a:prstGeom prst="rect">
            <a:avLst/>
          </a:prstGeom>
          <a:noFill/>
        </p:spPr>
        <p:txBody>
          <a:bodyPr wrap="square" rtlCol="0">
            <a:spAutoFit/>
          </a:bodyPr>
          <a:lstStyle/>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control the order of request handling.</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Single Responsibility Principle. You can decouple classes that invoke operations from classes that perform operations.</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Open/Closed Principle. You can introduce new handlers into the app without breaking the existing client code.</a:t>
            </a:r>
          </a:p>
        </p:txBody>
      </p:sp>
      <p:sp>
        <p:nvSpPr>
          <p:cNvPr id="6" name="TextBox 5">
            <a:extLst>
              <a:ext uri="{FF2B5EF4-FFF2-40B4-BE49-F238E27FC236}">
                <a16:creationId xmlns:a16="http://schemas.microsoft.com/office/drawing/2014/main" id="{EB906AFD-1E4B-566E-ED7F-18F515FD52FA}"/>
              </a:ext>
            </a:extLst>
          </p:cNvPr>
          <p:cNvSpPr txBox="1"/>
          <p:nvPr/>
        </p:nvSpPr>
        <p:spPr>
          <a:xfrm>
            <a:off x="5178055" y="1176225"/>
            <a:ext cx="4480608" cy="646331"/>
          </a:xfrm>
          <a:prstGeom prst="rect">
            <a:avLst/>
          </a:prstGeom>
          <a:noFill/>
        </p:spPr>
        <p:txBody>
          <a:bodyPr wrap="square" rtlCol="0">
            <a:spAutoFit/>
          </a:bodyPr>
          <a:lstStyle/>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Some requests may end up unhandled.</a:t>
            </a:r>
          </a:p>
        </p:txBody>
      </p:sp>
    </p:spTree>
    <p:extLst>
      <p:ext uri="{BB962C8B-B14F-4D97-AF65-F5344CB8AC3E}">
        <p14:creationId xmlns:p14="http://schemas.microsoft.com/office/powerpoint/2010/main" val="14317484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1015999" y="3543501"/>
            <a:ext cx="2722881" cy="1363779"/>
          </a:xfrm>
        </p:spPr>
        <p:txBody>
          <a:bodyPr/>
          <a:lstStyle/>
          <a:p>
            <a:r>
              <a:rPr lang="en-US" dirty="0"/>
              <a:t>Iterator pattern</a:t>
            </a:r>
          </a:p>
        </p:txBody>
      </p:sp>
      <p:sp>
        <p:nvSpPr>
          <p:cNvPr id="4" name="Rectangle 3">
            <a:extLst>
              <a:ext uri="{FF2B5EF4-FFF2-40B4-BE49-F238E27FC236}">
                <a16:creationId xmlns:a16="http://schemas.microsoft.com/office/drawing/2014/main" id="{FEE26E89-26E6-1D1D-039C-414B6D05CC12}"/>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pic>
        <p:nvPicPr>
          <p:cNvPr id="5" name="Picture 4">
            <a:extLst>
              <a:ext uri="{FF2B5EF4-FFF2-40B4-BE49-F238E27FC236}">
                <a16:creationId xmlns:a16="http://schemas.microsoft.com/office/drawing/2014/main" id="{2C12ABC3-2630-516D-6137-B56B9C9D75DC}"/>
              </a:ext>
            </a:extLst>
          </p:cNvPr>
          <p:cNvPicPr>
            <a:picLocks noChangeAspect="1"/>
          </p:cNvPicPr>
          <p:nvPr/>
        </p:nvPicPr>
        <p:blipFill>
          <a:blip r:embed="rId2"/>
          <a:stretch>
            <a:fillRect/>
          </a:stretch>
        </p:blipFill>
        <p:spPr>
          <a:xfrm>
            <a:off x="5669280" y="2128520"/>
            <a:ext cx="5730240" cy="3581400"/>
          </a:xfrm>
          <a:prstGeom prst="rect">
            <a:avLst/>
          </a:prstGeom>
        </p:spPr>
      </p:pic>
    </p:spTree>
    <p:extLst>
      <p:ext uri="{BB962C8B-B14F-4D97-AF65-F5344CB8AC3E}">
        <p14:creationId xmlns:p14="http://schemas.microsoft.com/office/powerpoint/2010/main" val="286215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139925" y="2771453"/>
            <a:ext cx="3527515" cy="16605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Open Sans" panose="020B0606030504020204" pitchFamily="34" charset="0"/>
                <a:ea typeface="Open Sans" panose="020B0606030504020204" pitchFamily="34" charset="0"/>
                <a:cs typeface="Open Sans" panose="020B0606030504020204" pitchFamily="34" charset="0"/>
              </a:rPr>
              <a:t>Iterator</a:t>
            </a:r>
            <a:r>
              <a:rPr lang="en-GB" sz="1800" dirty="0">
                <a:latin typeface="Open Sans" panose="020B0606030504020204" pitchFamily="34" charset="0"/>
                <a:ea typeface="Open Sans" panose="020B0606030504020204" pitchFamily="34" charset="0"/>
                <a:cs typeface="Open Sans" panose="020B0606030504020204" pitchFamily="34" charset="0"/>
              </a:rPr>
              <a:t> is a behavioural design pattern that lets you traverse elements of a collection without exposing its underlying representation (list, stack, tree, etc.).</a:t>
            </a:r>
          </a:p>
        </p:txBody>
      </p:sp>
      <p:pic>
        <p:nvPicPr>
          <p:cNvPr id="2" name="Picture 1">
            <a:extLst>
              <a:ext uri="{FF2B5EF4-FFF2-40B4-BE49-F238E27FC236}">
                <a16:creationId xmlns:a16="http://schemas.microsoft.com/office/drawing/2014/main" id="{9577A28B-53C4-A936-2C38-5DB684BAF789}"/>
              </a:ext>
            </a:extLst>
          </p:cNvPr>
          <p:cNvPicPr>
            <a:picLocks noChangeAspect="1"/>
          </p:cNvPicPr>
          <p:nvPr/>
        </p:nvPicPr>
        <p:blipFill>
          <a:blip r:embed="rId3"/>
          <a:stretch>
            <a:fillRect/>
          </a:stretch>
        </p:blipFill>
        <p:spPr>
          <a:xfrm>
            <a:off x="4352448" y="1638300"/>
            <a:ext cx="4916170" cy="1003300"/>
          </a:xfrm>
          <a:prstGeom prst="rect">
            <a:avLst/>
          </a:prstGeom>
        </p:spPr>
      </p:pic>
      <p:pic>
        <p:nvPicPr>
          <p:cNvPr id="5" name="Picture 4">
            <a:extLst>
              <a:ext uri="{FF2B5EF4-FFF2-40B4-BE49-F238E27FC236}">
                <a16:creationId xmlns:a16="http://schemas.microsoft.com/office/drawing/2014/main" id="{7AF50A98-4DFA-665F-723F-506E895CB420}"/>
              </a:ext>
            </a:extLst>
          </p:cNvPr>
          <p:cNvPicPr>
            <a:picLocks noChangeAspect="1"/>
          </p:cNvPicPr>
          <p:nvPr/>
        </p:nvPicPr>
        <p:blipFill>
          <a:blip r:embed="rId4"/>
          <a:stretch>
            <a:fillRect/>
          </a:stretch>
        </p:blipFill>
        <p:spPr>
          <a:xfrm>
            <a:off x="4153056" y="3802379"/>
            <a:ext cx="5314954" cy="1417321"/>
          </a:xfrm>
          <a:prstGeom prst="rect">
            <a:avLst/>
          </a:prstGeom>
        </p:spPr>
      </p:pic>
    </p:spTree>
    <p:extLst>
      <p:ext uri="{BB962C8B-B14F-4D97-AF65-F5344CB8AC3E}">
        <p14:creationId xmlns:p14="http://schemas.microsoft.com/office/powerpoint/2010/main" val="6307379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5F8210-A04B-7E45-8480-5A2193F2A31C}"/>
              </a:ext>
            </a:extLst>
          </p:cNvPr>
          <p:cNvCxnSpPr>
            <a:cxnSpLocks/>
          </p:cNvCxnSpPr>
          <p:nvPr/>
        </p:nvCxnSpPr>
        <p:spPr>
          <a:xfrm flipV="1">
            <a:off x="1929650" y="674372"/>
            <a:ext cx="0" cy="51469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315145" y="3002618"/>
            <a:ext cx="1302743" cy="490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Code Smells</a:t>
            </a:r>
          </a:p>
        </p:txBody>
      </p:sp>
      <p:sp>
        <p:nvSpPr>
          <p:cNvPr id="2" name="TextBox 1">
            <a:extLst>
              <a:ext uri="{FF2B5EF4-FFF2-40B4-BE49-F238E27FC236}">
                <a16:creationId xmlns:a16="http://schemas.microsoft.com/office/drawing/2014/main" id="{6D7393C7-987B-4DDF-4C00-A59A1BFE15A3}"/>
              </a:ext>
            </a:extLst>
          </p:cNvPr>
          <p:cNvSpPr txBox="1"/>
          <p:nvPr/>
        </p:nvSpPr>
        <p:spPr>
          <a:xfrm>
            <a:off x="7477760" y="2103120"/>
            <a:ext cx="184731" cy="369332"/>
          </a:xfrm>
          <a:prstGeom prst="rect">
            <a:avLst/>
          </a:prstGeom>
          <a:noFill/>
        </p:spPr>
        <p:txBody>
          <a:bodyPr wrap="none" rtlCol="0">
            <a:spAutoFit/>
          </a:bodyPr>
          <a:lstStyle/>
          <a:p>
            <a:endParaRPr lang="en-RO" dirty="0"/>
          </a:p>
        </p:txBody>
      </p:sp>
      <p:sp>
        <p:nvSpPr>
          <p:cNvPr id="15" name="Text Placeholder 1">
            <a:extLst>
              <a:ext uri="{FF2B5EF4-FFF2-40B4-BE49-F238E27FC236}">
                <a16:creationId xmlns:a16="http://schemas.microsoft.com/office/drawing/2014/main" id="{F9C0EE1F-1D1C-DE3E-BFFF-7CC1AE1DA28F}"/>
              </a:ext>
            </a:extLst>
          </p:cNvPr>
          <p:cNvSpPr txBox="1">
            <a:spLocks/>
          </p:cNvSpPr>
          <p:nvPr/>
        </p:nvSpPr>
        <p:spPr>
          <a:xfrm>
            <a:off x="2335298" y="989677"/>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God objects</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xt Placeholder 1">
            <a:extLst>
              <a:ext uri="{FF2B5EF4-FFF2-40B4-BE49-F238E27FC236}">
                <a16:creationId xmlns:a16="http://schemas.microsoft.com/office/drawing/2014/main" id="{C2B4C0C6-483D-21D6-BD36-4733EA0E6748}"/>
              </a:ext>
            </a:extLst>
          </p:cNvPr>
          <p:cNvSpPr txBox="1">
            <a:spLocks/>
          </p:cNvSpPr>
          <p:nvPr/>
        </p:nvSpPr>
        <p:spPr>
          <a:xfrm>
            <a:off x="2335298" y="2084586"/>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Long methods </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Text Placeholder 1">
            <a:extLst>
              <a:ext uri="{FF2B5EF4-FFF2-40B4-BE49-F238E27FC236}">
                <a16:creationId xmlns:a16="http://schemas.microsoft.com/office/drawing/2014/main" id="{F8B8598D-DDA9-95B2-38F2-D1C58B728E36}"/>
              </a:ext>
            </a:extLst>
          </p:cNvPr>
          <p:cNvSpPr txBox="1">
            <a:spLocks/>
          </p:cNvSpPr>
          <p:nvPr/>
        </p:nvSpPr>
        <p:spPr>
          <a:xfrm>
            <a:off x="2335300" y="3124957"/>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Long parameter list</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Text Placeholder 1">
            <a:extLst>
              <a:ext uri="{FF2B5EF4-FFF2-40B4-BE49-F238E27FC236}">
                <a16:creationId xmlns:a16="http://schemas.microsoft.com/office/drawing/2014/main" id="{F197D521-0688-DA48-782F-38986C7300AF}"/>
              </a:ext>
            </a:extLst>
          </p:cNvPr>
          <p:cNvSpPr txBox="1">
            <a:spLocks/>
          </p:cNvSpPr>
          <p:nvPr/>
        </p:nvSpPr>
        <p:spPr>
          <a:xfrm>
            <a:off x="2335301" y="4250346"/>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Shotgun surgery</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 Placeholder 1">
            <a:extLst>
              <a:ext uri="{FF2B5EF4-FFF2-40B4-BE49-F238E27FC236}">
                <a16:creationId xmlns:a16="http://schemas.microsoft.com/office/drawing/2014/main" id="{FFC890A3-18E3-C1FF-C8C1-3DCB45D3238C}"/>
              </a:ext>
            </a:extLst>
          </p:cNvPr>
          <p:cNvSpPr txBox="1">
            <a:spLocks/>
          </p:cNvSpPr>
          <p:nvPr/>
        </p:nvSpPr>
        <p:spPr>
          <a:xfrm>
            <a:off x="2243946" y="5396718"/>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Duplicate code</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a:extLst>
              <a:ext uri="{FF2B5EF4-FFF2-40B4-BE49-F238E27FC236}">
                <a16:creationId xmlns:a16="http://schemas.microsoft.com/office/drawing/2014/main" id="{B916E02F-AA53-3DAA-3B3F-78E780D9194A}"/>
              </a:ext>
            </a:extLst>
          </p:cNvPr>
          <p:cNvPicPr>
            <a:picLocks noChangeAspect="1"/>
          </p:cNvPicPr>
          <p:nvPr/>
        </p:nvPicPr>
        <p:blipFill>
          <a:blip r:embed="rId3"/>
          <a:stretch>
            <a:fillRect/>
          </a:stretch>
        </p:blipFill>
        <p:spPr>
          <a:xfrm>
            <a:off x="6388876" y="336347"/>
            <a:ext cx="2177766" cy="1306660"/>
          </a:xfrm>
          <a:prstGeom prst="rect">
            <a:avLst/>
          </a:prstGeom>
        </p:spPr>
      </p:pic>
      <p:pic>
        <p:nvPicPr>
          <p:cNvPr id="5" name="Picture 4">
            <a:extLst>
              <a:ext uri="{FF2B5EF4-FFF2-40B4-BE49-F238E27FC236}">
                <a16:creationId xmlns:a16="http://schemas.microsoft.com/office/drawing/2014/main" id="{4C8910AF-5E46-D778-068C-98DFD22CC434}"/>
              </a:ext>
            </a:extLst>
          </p:cNvPr>
          <p:cNvPicPr>
            <a:picLocks noChangeAspect="1"/>
          </p:cNvPicPr>
          <p:nvPr/>
        </p:nvPicPr>
        <p:blipFill>
          <a:blip r:embed="rId4"/>
          <a:stretch>
            <a:fillRect/>
          </a:stretch>
        </p:blipFill>
        <p:spPr>
          <a:xfrm>
            <a:off x="6431357" y="1577102"/>
            <a:ext cx="2095881" cy="1257528"/>
          </a:xfrm>
          <a:prstGeom prst="rect">
            <a:avLst/>
          </a:prstGeom>
        </p:spPr>
      </p:pic>
      <p:pic>
        <p:nvPicPr>
          <p:cNvPr id="6" name="Picture 5">
            <a:extLst>
              <a:ext uri="{FF2B5EF4-FFF2-40B4-BE49-F238E27FC236}">
                <a16:creationId xmlns:a16="http://schemas.microsoft.com/office/drawing/2014/main" id="{278DDE12-D790-EA01-1E67-9DDF61C98AB9}"/>
              </a:ext>
            </a:extLst>
          </p:cNvPr>
          <p:cNvPicPr>
            <a:picLocks noChangeAspect="1"/>
          </p:cNvPicPr>
          <p:nvPr/>
        </p:nvPicPr>
        <p:blipFill>
          <a:blip r:embed="rId5"/>
          <a:stretch>
            <a:fillRect/>
          </a:stretch>
        </p:blipFill>
        <p:spPr>
          <a:xfrm>
            <a:off x="6388876" y="2806291"/>
            <a:ext cx="2095881" cy="1257529"/>
          </a:xfrm>
          <a:prstGeom prst="rect">
            <a:avLst/>
          </a:prstGeom>
        </p:spPr>
      </p:pic>
      <p:pic>
        <p:nvPicPr>
          <p:cNvPr id="7" name="Picture 6">
            <a:extLst>
              <a:ext uri="{FF2B5EF4-FFF2-40B4-BE49-F238E27FC236}">
                <a16:creationId xmlns:a16="http://schemas.microsoft.com/office/drawing/2014/main" id="{6F52022F-2D9C-BDCB-E634-EC094EFCEA5E}"/>
              </a:ext>
            </a:extLst>
          </p:cNvPr>
          <p:cNvPicPr>
            <a:picLocks noChangeAspect="1"/>
          </p:cNvPicPr>
          <p:nvPr/>
        </p:nvPicPr>
        <p:blipFill>
          <a:blip r:embed="rId6"/>
          <a:stretch>
            <a:fillRect/>
          </a:stretch>
        </p:blipFill>
        <p:spPr>
          <a:xfrm>
            <a:off x="6346395" y="3930138"/>
            <a:ext cx="1996740" cy="1198043"/>
          </a:xfrm>
          <a:prstGeom prst="rect">
            <a:avLst/>
          </a:prstGeom>
        </p:spPr>
      </p:pic>
      <p:pic>
        <p:nvPicPr>
          <p:cNvPr id="8" name="Picture 7">
            <a:extLst>
              <a:ext uri="{FF2B5EF4-FFF2-40B4-BE49-F238E27FC236}">
                <a16:creationId xmlns:a16="http://schemas.microsoft.com/office/drawing/2014/main" id="{50894B78-5E82-2F49-0BEF-9B178ED421B8}"/>
              </a:ext>
            </a:extLst>
          </p:cNvPr>
          <p:cNvPicPr>
            <a:picLocks noChangeAspect="1"/>
          </p:cNvPicPr>
          <p:nvPr/>
        </p:nvPicPr>
        <p:blipFill>
          <a:blip r:embed="rId7"/>
          <a:stretch>
            <a:fillRect/>
          </a:stretch>
        </p:blipFill>
        <p:spPr>
          <a:xfrm>
            <a:off x="5890259" y="4868834"/>
            <a:ext cx="3175000" cy="1905000"/>
          </a:xfrm>
          <a:prstGeom prst="rect">
            <a:avLst/>
          </a:prstGeom>
        </p:spPr>
      </p:pic>
    </p:spTree>
    <p:extLst>
      <p:ext uri="{BB962C8B-B14F-4D97-AF65-F5344CB8AC3E}">
        <p14:creationId xmlns:p14="http://schemas.microsoft.com/office/powerpoint/2010/main" val="15899022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09EA3F2-422B-FD42-B7BE-D262FB87A30B}"/>
              </a:ext>
            </a:extLst>
          </p:cNvPr>
          <p:cNvSpPr>
            <a:spLocks noGrp="1"/>
          </p:cNvSpPr>
          <p:nvPr>
            <p:ph type="title"/>
          </p:nvPr>
        </p:nvSpPr>
        <p:spPr>
          <a:xfrm>
            <a:off x="914400" y="279400"/>
            <a:ext cx="10325100" cy="787400"/>
          </a:xfrm>
        </p:spPr>
        <p:txBody>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Implementation</a:t>
            </a:r>
          </a:p>
        </p:txBody>
      </p:sp>
      <p:pic>
        <p:nvPicPr>
          <p:cNvPr id="51" name="Picture 50">
            <a:extLst>
              <a:ext uri="{FF2B5EF4-FFF2-40B4-BE49-F238E27FC236}">
                <a16:creationId xmlns:a16="http://schemas.microsoft.com/office/drawing/2014/main" id="{E72118C2-206A-5244-A668-9F0060066C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229474" y="0"/>
            <a:ext cx="962526" cy="6858000"/>
          </a:xfrm>
          <a:prstGeom prst="rect">
            <a:avLst/>
          </a:prstGeom>
        </p:spPr>
      </p:pic>
      <p:sp>
        <p:nvSpPr>
          <p:cNvPr id="25" name="Text Placeholder 3">
            <a:extLst>
              <a:ext uri="{FF2B5EF4-FFF2-40B4-BE49-F238E27FC236}">
                <a16:creationId xmlns:a16="http://schemas.microsoft.com/office/drawing/2014/main" id="{9F780455-2769-EC49-8147-75A650345988}"/>
              </a:ext>
            </a:extLst>
          </p:cNvPr>
          <p:cNvSpPr txBox="1">
            <a:spLocks/>
          </p:cNvSpPr>
          <p:nvPr/>
        </p:nvSpPr>
        <p:spPr>
          <a:xfrm>
            <a:off x="914400" y="2144019"/>
            <a:ext cx="9544050" cy="2569962"/>
          </a:xfrm>
          <a:prstGeom prst="rect">
            <a:avLst/>
          </a:prstGeom>
        </p:spPr>
        <p:txBody>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Declare the iterator interface. At the very least, it must have a method for fetching the next element from a collection. But for the sake of convenience you can add a couple of other methods, such as fetching the previous element, tracking the current position, and checking the end of the iteration.</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Declare the collection interface and describe a method for fetching iterators. The return type should be equal to that of the iterator interface. You may declare similar methods if you plan to have several distinct groups of iterators.</a:t>
            </a:r>
          </a:p>
          <a:p>
            <a:pPr marL="285750" lvl="1"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Implement concrete iterator classes for the collections that you want to be traversable with iterators. An iterator object must be linked with a single collection instance. Usually, this link is established via the iterator’s constructor.</a:t>
            </a:r>
          </a:p>
          <a:p>
            <a:pPr marL="285750" lvl="1"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Go over the client code to replace all of the collection traversal code with the use of iterators. The client fetches a new iterator object each time it needs to iterate over the collection elements.</a:t>
            </a:r>
          </a:p>
          <a:p>
            <a:pPr marL="462150" lvl="2" indent="-285750"/>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1432768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697447" y="352131"/>
            <a:ext cx="3279130" cy="505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Pros and cons</a:t>
            </a:r>
          </a:p>
        </p:txBody>
      </p:sp>
      <p:sp>
        <p:nvSpPr>
          <p:cNvPr id="2" name="TextBox 1">
            <a:extLst>
              <a:ext uri="{FF2B5EF4-FFF2-40B4-BE49-F238E27FC236}">
                <a16:creationId xmlns:a16="http://schemas.microsoft.com/office/drawing/2014/main" id="{647EAC7E-7CC7-E9C0-D92F-658DCD7529B0}"/>
              </a:ext>
            </a:extLst>
          </p:cNvPr>
          <p:cNvSpPr txBox="1"/>
          <p:nvPr/>
        </p:nvSpPr>
        <p:spPr>
          <a:xfrm>
            <a:off x="697447" y="1176225"/>
            <a:ext cx="4480608" cy="4801314"/>
          </a:xfrm>
          <a:prstGeom prst="rect">
            <a:avLst/>
          </a:prstGeom>
          <a:noFill/>
        </p:spPr>
        <p:txBody>
          <a:bodyPr wrap="square" rtlCol="0">
            <a:spAutoFit/>
          </a:bodyPr>
          <a:lstStyle/>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Single Responsibility Principle. You can clean up the client code and the collections by extracting bulky traversal algorithms into separate classes.</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Open/Closed Principle. You can implement new types of collections and iterators and pass them to existing code without breaking anything.</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iterate over the same collection in parallel because each iterator object contains its own iteration state.</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For the same reason, you can delay an iteration and continue it when needed.</a:t>
            </a:r>
          </a:p>
        </p:txBody>
      </p:sp>
      <p:sp>
        <p:nvSpPr>
          <p:cNvPr id="6" name="TextBox 5">
            <a:extLst>
              <a:ext uri="{FF2B5EF4-FFF2-40B4-BE49-F238E27FC236}">
                <a16:creationId xmlns:a16="http://schemas.microsoft.com/office/drawing/2014/main" id="{EB906AFD-1E4B-566E-ED7F-18F515FD52FA}"/>
              </a:ext>
            </a:extLst>
          </p:cNvPr>
          <p:cNvSpPr txBox="1"/>
          <p:nvPr/>
        </p:nvSpPr>
        <p:spPr>
          <a:xfrm>
            <a:off x="5178055" y="1176225"/>
            <a:ext cx="4480608" cy="1754326"/>
          </a:xfrm>
          <a:prstGeom prst="rect">
            <a:avLst/>
          </a:prstGeom>
          <a:noFill/>
        </p:spPr>
        <p:txBody>
          <a:bodyPr wrap="square" rtlCol="0">
            <a:spAutoFit/>
          </a:bodyPr>
          <a:lstStyle/>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Applying the pattern can be an overkill if your app only works with simple collections.</a:t>
            </a:r>
          </a:p>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Using an iterator may be less efficient than going through elements of some specialized collections directly.</a:t>
            </a:r>
          </a:p>
        </p:txBody>
      </p:sp>
    </p:spTree>
    <p:extLst>
      <p:ext uri="{BB962C8B-B14F-4D97-AF65-F5344CB8AC3E}">
        <p14:creationId xmlns:p14="http://schemas.microsoft.com/office/powerpoint/2010/main" val="46636945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910468" y="3572998"/>
            <a:ext cx="2946400" cy="1363779"/>
          </a:xfrm>
        </p:spPr>
        <p:txBody>
          <a:bodyPr/>
          <a:lstStyle/>
          <a:p>
            <a:r>
              <a:rPr lang="en-US" dirty="0"/>
              <a:t>Observer pattern</a:t>
            </a:r>
          </a:p>
        </p:txBody>
      </p:sp>
      <p:sp>
        <p:nvSpPr>
          <p:cNvPr id="4" name="Rectangle 3">
            <a:extLst>
              <a:ext uri="{FF2B5EF4-FFF2-40B4-BE49-F238E27FC236}">
                <a16:creationId xmlns:a16="http://schemas.microsoft.com/office/drawing/2014/main" id="{FEE26E89-26E6-1D1D-039C-414B6D05CC12}"/>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pic>
        <p:nvPicPr>
          <p:cNvPr id="3" name="Picture 2">
            <a:extLst>
              <a:ext uri="{FF2B5EF4-FFF2-40B4-BE49-F238E27FC236}">
                <a16:creationId xmlns:a16="http://schemas.microsoft.com/office/drawing/2014/main" id="{2A49DFC3-3D4A-1DD6-D129-B2609BCCAA50}"/>
              </a:ext>
            </a:extLst>
          </p:cNvPr>
          <p:cNvPicPr>
            <a:picLocks noChangeAspect="1"/>
          </p:cNvPicPr>
          <p:nvPr/>
        </p:nvPicPr>
        <p:blipFill>
          <a:blip r:embed="rId2"/>
          <a:stretch>
            <a:fillRect/>
          </a:stretch>
        </p:blipFill>
        <p:spPr>
          <a:xfrm>
            <a:off x="5951793" y="2257322"/>
            <a:ext cx="5679768" cy="3549855"/>
          </a:xfrm>
          <a:prstGeom prst="rect">
            <a:avLst/>
          </a:prstGeom>
        </p:spPr>
      </p:pic>
    </p:spTree>
    <p:extLst>
      <p:ext uri="{BB962C8B-B14F-4D97-AF65-F5344CB8AC3E}">
        <p14:creationId xmlns:p14="http://schemas.microsoft.com/office/powerpoint/2010/main" val="50058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139925" y="2872608"/>
            <a:ext cx="3527514" cy="18595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Open Sans" panose="020B0606030504020204" pitchFamily="34" charset="0"/>
                <a:ea typeface="Open Sans" panose="020B0606030504020204" pitchFamily="34" charset="0"/>
                <a:cs typeface="Open Sans" panose="020B0606030504020204" pitchFamily="34" charset="0"/>
              </a:rPr>
              <a:t>Observer</a:t>
            </a:r>
            <a:r>
              <a:rPr lang="en-GB" sz="1800" dirty="0">
                <a:latin typeface="Open Sans" panose="020B0606030504020204" pitchFamily="34" charset="0"/>
                <a:ea typeface="Open Sans" panose="020B0606030504020204" pitchFamily="34" charset="0"/>
                <a:cs typeface="Open Sans" panose="020B0606030504020204" pitchFamily="34" charset="0"/>
              </a:rPr>
              <a:t> is a behavioural design pattern that lets you define a subscription mechanism to notify multiple objects about any events that happen to the object they’re observing.</a:t>
            </a:r>
          </a:p>
        </p:txBody>
      </p:sp>
      <p:pic>
        <p:nvPicPr>
          <p:cNvPr id="3" name="Picture 2">
            <a:extLst>
              <a:ext uri="{FF2B5EF4-FFF2-40B4-BE49-F238E27FC236}">
                <a16:creationId xmlns:a16="http://schemas.microsoft.com/office/drawing/2014/main" id="{09496230-CFBC-AF40-7488-BC9B6E721C32}"/>
              </a:ext>
            </a:extLst>
          </p:cNvPr>
          <p:cNvPicPr>
            <a:picLocks noChangeAspect="1"/>
          </p:cNvPicPr>
          <p:nvPr/>
        </p:nvPicPr>
        <p:blipFill>
          <a:blip r:embed="rId3"/>
          <a:stretch>
            <a:fillRect/>
          </a:stretch>
        </p:blipFill>
        <p:spPr>
          <a:xfrm>
            <a:off x="4191000" y="2476499"/>
            <a:ext cx="5311878" cy="2655939"/>
          </a:xfrm>
          <a:prstGeom prst="rect">
            <a:avLst/>
          </a:prstGeom>
        </p:spPr>
      </p:pic>
    </p:spTree>
    <p:extLst>
      <p:ext uri="{BB962C8B-B14F-4D97-AF65-F5344CB8AC3E}">
        <p14:creationId xmlns:p14="http://schemas.microsoft.com/office/powerpoint/2010/main" val="245283248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09EA3F2-422B-FD42-B7BE-D262FB87A30B}"/>
              </a:ext>
            </a:extLst>
          </p:cNvPr>
          <p:cNvSpPr>
            <a:spLocks noGrp="1"/>
          </p:cNvSpPr>
          <p:nvPr>
            <p:ph type="title"/>
          </p:nvPr>
        </p:nvSpPr>
        <p:spPr>
          <a:xfrm>
            <a:off x="914400" y="279400"/>
            <a:ext cx="10325100" cy="787400"/>
          </a:xfrm>
        </p:spPr>
        <p:txBody>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Implementation</a:t>
            </a:r>
          </a:p>
        </p:txBody>
      </p:sp>
      <p:pic>
        <p:nvPicPr>
          <p:cNvPr id="51" name="Picture 50">
            <a:extLst>
              <a:ext uri="{FF2B5EF4-FFF2-40B4-BE49-F238E27FC236}">
                <a16:creationId xmlns:a16="http://schemas.microsoft.com/office/drawing/2014/main" id="{E72118C2-206A-5244-A668-9F0060066C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229474" y="0"/>
            <a:ext cx="962526" cy="6858000"/>
          </a:xfrm>
          <a:prstGeom prst="rect">
            <a:avLst/>
          </a:prstGeom>
        </p:spPr>
      </p:pic>
      <p:sp>
        <p:nvSpPr>
          <p:cNvPr id="25" name="Text Placeholder 3">
            <a:extLst>
              <a:ext uri="{FF2B5EF4-FFF2-40B4-BE49-F238E27FC236}">
                <a16:creationId xmlns:a16="http://schemas.microsoft.com/office/drawing/2014/main" id="{9F780455-2769-EC49-8147-75A650345988}"/>
              </a:ext>
            </a:extLst>
          </p:cNvPr>
          <p:cNvSpPr txBox="1">
            <a:spLocks/>
          </p:cNvSpPr>
          <p:nvPr/>
        </p:nvSpPr>
        <p:spPr>
          <a:xfrm>
            <a:off x="914400" y="2144019"/>
            <a:ext cx="9544050" cy="2569962"/>
          </a:xfrm>
          <a:prstGeom prst="rect">
            <a:avLst/>
          </a:prstGeom>
        </p:spPr>
        <p:txBody>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Declare the subscriber interface. At a bare minimum, it should declare a single update method.</a:t>
            </a:r>
          </a:p>
          <a:p>
            <a:pPr marL="285750" lvl="1"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Declare the publisher interface and describe a pair of methods for adding a subscriber object to and removing it from the list. Remember that publishers must work with subscribers only via the subscriber interface.</a:t>
            </a:r>
          </a:p>
          <a:p>
            <a:pPr marL="285750" lvl="1"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Create concrete publisher classes. Each time something important happens inside a publisher, it must notify all its subscribers.</a:t>
            </a:r>
          </a:p>
          <a:p>
            <a:pPr marL="285750" lvl="1"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Implement the update notification methods in concrete subscriber classes. Most subscribers would need some context data about the event. It can be passed as an argument of the notification method.</a:t>
            </a:r>
          </a:p>
        </p:txBody>
      </p:sp>
    </p:spTree>
    <p:extLst>
      <p:ext uri="{BB962C8B-B14F-4D97-AF65-F5344CB8AC3E}">
        <p14:creationId xmlns:p14="http://schemas.microsoft.com/office/powerpoint/2010/main" val="17066925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697447" y="352131"/>
            <a:ext cx="3279130" cy="505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latin typeface="Open Sans Light" panose="020B0306030504020204" pitchFamily="34" charset="0"/>
                <a:ea typeface="Open Sans Light" panose="020B0306030504020204" pitchFamily="34" charset="0"/>
                <a:cs typeface="Open Sans Light" panose="020B0306030504020204" pitchFamily="34" charset="0"/>
              </a:rPr>
              <a:t>Pros and cons</a:t>
            </a:r>
          </a:p>
        </p:txBody>
      </p:sp>
      <p:sp>
        <p:nvSpPr>
          <p:cNvPr id="2" name="TextBox 1">
            <a:extLst>
              <a:ext uri="{FF2B5EF4-FFF2-40B4-BE49-F238E27FC236}">
                <a16:creationId xmlns:a16="http://schemas.microsoft.com/office/drawing/2014/main" id="{647EAC7E-7CC7-E9C0-D92F-658DCD7529B0}"/>
              </a:ext>
            </a:extLst>
          </p:cNvPr>
          <p:cNvSpPr txBox="1"/>
          <p:nvPr/>
        </p:nvSpPr>
        <p:spPr>
          <a:xfrm>
            <a:off x="697447" y="1176225"/>
            <a:ext cx="4480608" cy="2031325"/>
          </a:xfrm>
          <a:prstGeom prst="rect">
            <a:avLst/>
          </a:prstGeom>
          <a:noFill/>
        </p:spPr>
        <p:txBody>
          <a:bodyPr wrap="square" rtlCol="0">
            <a:spAutoFit/>
          </a:bodyPr>
          <a:lstStyle/>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Open/Closed Principle. You can introduce new subscriber classes without having to change the publisher’s code (and vice versa if there’s a publisher interface).</a:t>
            </a:r>
          </a:p>
          <a:p>
            <a:pPr marL="285750" indent="-285750">
              <a:buFont typeface="Wingdings" pitchFamily="2" charset="2"/>
              <a:buChar char="ü"/>
            </a:pPr>
            <a:r>
              <a:rPr lang="en-GB" dirty="0">
                <a:latin typeface="Open Sans" panose="020B0606030504020204" pitchFamily="34" charset="0"/>
                <a:ea typeface="Open Sans" panose="020B0606030504020204" pitchFamily="34" charset="0"/>
                <a:cs typeface="Open Sans" panose="020B0606030504020204" pitchFamily="34" charset="0"/>
              </a:rPr>
              <a:t>You can establish relations between objects at runtime.</a:t>
            </a:r>
          </a:p>
        </p:txBody>
      </p:sp>
      <p:sp>
        <p:nvSpPr>
          <p:cNvPr id="6" name="TextBox 5">
            <a:extLst>
              <a:ext uri="{FF2B5EF4-FFF2-40B4-BE49-F238E27FC236}">
                <a16:creationId xmlns:a16="http://schemas.microsoft.com/office/drawing/2014/main" id="{EB906AFD-1E4B-566E-ED7F-18F515FD52FA}"/>
              </a:ext>
            </a:extLst>
          </p:cNvPr>
          <p:cNvSpPr txBox="1"/>
          <p:nvPr/>
        </p:nvSpPr>
        <p:spPr>
          <a:xfrm>
            <a:off x="5178055" y="1176225"/>
            <a:ext cx="4480608" cy="646331"/>
          </a:xfrm>
          <a:prstGeom prst="rect">
            <a:avLst/>
          </a:prstGeom>
          <a:noFill/>
        </p:spPr>
        <p:txBody>
          <a:bodyPr wrap="square" rtlCol="0">
            <a:spAutoFit/>
          </a:bodyPr>
          <a:lstStyle/>
          <a:p>
            <a:pPr marL="285750" indent="-285750">
              <a:buFont typeface="Wingdings" pitchFamily="2" charset="2"/>
              <a:buChar char="v"/>
            </a:pPr>
            <a:r>
              <a:rPr lang="en-GB" dirty="0">
                <a:latin typeface="Open Sans" panose="020B0606030504020204" pitchFamily="34" charset="0"/>
                <a:ea typeface="Open Sans" panose="020B0606030504020204" pitchFamily="34" charset="0"/>
                <a:cs typeface="Open Sans" panose="020B0606030504020204" pitchFamily="34" charset="0"/>
              </a:rPr>
              <a:t>Subscribers are notified in random order</a:t>
            </a:r>
            <a:r>
              <a:rPr lang="en-GB" dirty="0"/>
              <a:t>.</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97740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855407" y="3891980"/>
            <a:ext cx="3126658" cy="734720"/>
          </a:xfrm>
        </p:spPr>
        <p:txBody>
          <a:bodyPr/>
          <a:lstStyle/>
          <a:p>
            <a:r>
              <a:rPr lang="en-US" dirty="0"/>
              <a:t>Useful resources</a:t>
            </a:r>
          </a:p>
        </p:txBody>
      </p:sp>
      <p:sp>
        <p:nvSpPr>
          <p:cNvPr id="3" name="Rectangle 2">
            <a:extLst>
              <a:ext uri="{FF2B5EF4-FFF2-40B4-BE49-F238E27FC236}">
                <a16:creationId xmlns:a16="http://schemas.microsoft.com/office/drawing/2014/main" id="{BFD3F60C-9B44-0AD8-AC91-B2D922AEBD24}"/>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pic>
        <p:nvPicPr>
          <p:cNvPr id="6" name="Picture 5" descr="A picture containing timeline&#10;&#10;Description automatically generated">
            <a:extLst>
              <a:ext uri="{FF2B5EF4-FFF2-40B4-BE49-F238E27FC236}">
                <a16:creationId xmlns:a16="http://schemas.microsoft.com/office/drawing/2014/main" id="{ABDD81ED-5A65-BA71-5275-AF359988E361}"/>
              </a:ext>
            </a:extLst>
          </p:cNvPr>
          <p:cNvPicPr>
            <a:picLocks noChangeAspect="1"/>
          </p:cNvPicPr>
          <p:nvPr/>
        </p:nvPicPr>
        <p:blipFill>
          <a:blip r:embed="rId2"/>
          <a:stretch>
            <a:fillRect/>
          </a:stretch>
        </p:blipFill>
        <p:spPr>
          <a:xfrm>
            <a:off x="5771536" y="226143"/>
            <a:ext cx="5922581" cy="3061334"/>
          </a:xfrm>
          <a:prstGeom prst="rect">
            <a:avLst/>
          </a:prstGeom>
        </p:spPr>
      </p:pic>
      <p:pic>
        <p:nvPicPr>
          <p:cNvPr id="7" name="Picture 6">
            <a:extLst>
              <a:ext uri="{FF2B5EF4-FFF2-40B4-BE49-F238E27FC236}">
                <a16:creationId xmlns:a16="http://schemas.microsoft.com/office/drawing/2014/main" id="{CB267BBB-DD97-9077-71C5-1E9A1E0DEF8A}"/>
              </a:ext>
            </a:extLst>
          </p:cNvPr>
          <p:cNvPicPr>
            <a:picLocks noChangeAspect="1"/>
          </p:cNvPicPr>
          <p:nvPr/>
        </p:nvPicPr>
        <p:blipFill rotWithShape="1">
          <a:blip r:embed="rId3"/>
          <a:srcRect l="12455" r="15365"/>
          <a:stretch/>
        </p:blipFill>
        <p:spPr>
          <a:xfrm>
            <a:off x="5771536" y="3429000"/>
            <a:ext cx="2438402" cy="3378200"/>
          </a:xfrm>
          <a:prstGeom prst="rect">
            <a:avLst/>
          </a:prstGeom>
        </p:spPr>
      </p:pic>
      <p:pic>
        <p:nvPicPr>
          <p:cNvPr id="8" name="Picture 7">
            <a:extLst>
              <a:ext uri="{FF2B5EF4-FFF2-40B4-BE49-F238E27FC236}">
                <a16:creationId xmlns:a16="http://schemas.microsoft.com/office/drawing/2014/main" id="{EFABAE10-F5B6-C569-ADBF-500176F51E1C}"/>
              </a:ext>
            </a:extLst>
          </p:cNvPr>
          <p:cNvPicPr>
            <a:picLocks noChangeAspect="1"/>
          </p:cNvPicPr>
          <p:nvPr/>
        </p:nvPicPr>
        <p:blipFill>
          <a:blip r:embed="rId4"/>
          <a:stretch>
            <a:fillRect/>
          </a:stretch>
        </p:blipFill>
        <p:spPr>
          <a:xfrm>
            <a:off x="9033730" y="3429000"/>
            <a:ext cx="2710902" cy="3378201"/>
          </a:xfrm>
          <a:prstGeom prst="rect">
            <a:avLst/>
          </a:prstGeom>
        </p:spPr>
      </p:pic>
    </p:spTree>
    <p:extLst>
      <p:ext uri="{BB962C8B-B14F-4D97-AF65-F5344CB8AC3E}">
        <p14:creationId xmlns:p14="http://schemas.microsoft.com/office/powerpoint/2010/main" val="24974485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1891386" y="4024093"/>
            <a:ext cx="1009130" cy="734720"/>
          </a:xfrm>
        </p:spPr>
        <p:txBody>
          <a:bodyPr/>
          <a:lstStyle/>
          <a:p>
            <a:r>
              <a:rPr lang="en-US" dirty="0"/>
              <a:t>Q&amp;A</a:t>
            </a:r>
          </a:p>
        </p:txBody>
      </p:sp>
      <p:sp>
        <p:nvSpPr>
          <p:cNvPr id="3" name="Rectangle 2">
            <a:extLst>
              <a:ext uri="{FF2B5EF4-FFF2-40B4-BE49-F238E27FC236}">
                <a16:creationId xmlns:a16="http://schemas.microsoft.com/office/drawing/2014/main" id="{BFD3F60C-9B44-0AD8-AC91-B2D922AEBD24}"/>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spTree>
    <p:extLst>
      <p:ext uri="{BB962C8B-B14F-4D97-AF65-F5344CB8AC3E}">
        <p14:creationId xmlns:p14="http://schemas.microsoft.com/office/powerpoint/2010/main" val="234359326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1" y="1314956"/>
            <a:ext cx="8001000" cy="930584"/>
          </a:xfrm>
        </p:spPr>
        <p:txBody>
          <a:bodyPr/>
          <a:lstStyle/>
          <a:p>
            <a:r>
              <a:rPr lang="en-US"/>
              <a:t>Thank you.</a:t>
            </a:r>
            <a:endParaRPr lang="en-US" dirty="0"/>
          </a:p>
        </p:txBody>
      </p:sp>
      <p:sp>
        <p:nvSpPr>
          <p:cNvPr id="4" name="Text Placeholder 5"/>
          <p:cNvSpPr txBox="1">
            <a:spLocks/>
          </p:cNvSpPr>
          <p:nvPr/>
        </p:nvSpPr>
        <p:spPr>
          <a:xfrm>
            <a:off x="4956034" y="2818514"/>
            <a:ext cx="2279931" cy="722128"/>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b="1" spc="0" dirty="0">
                <a:latin typeface="+mn-lt"/>
                <a:ea typeface="Chronicle Display Black" charset="0"/>
                <a:cs typeface="Chronicle Display Black" charset="0"/>
              </a:rPr>
              <a:t>Razvan-Costin </a:t>
            </a:r>
            <a:r>
              <a:rPr lang="en-US" sz="1600" b="1" spc="0" dirty="0" err="1">
                <a:latin typeface="+mn-lt"/>
                <a:ea typeface="Chronicle Display Black" charset="0"/>
                <a:cs typeface="Chronicle Display Black" charset="0"/>
              </a:rPr>
              <a:t>Balasa</a:t>
            </a:r>
            <a:endParaRPr lang="en-US" sz="1600" b="1" spc="0" dirty="0">
              <a:latin typeface="+mn-lt"/>
              <a:ea typeface="Chronicle Display Black" charset="0"/>
              <a:cs typeface="Chronicle Display Black" charset="0"/>
            </a:endParaRPr>
          </a:p>
          <a:p>
            <a:pPr>
              <a:lnSpc>
                <a:spcPts val="1800"/>
              </a:lnSpc>
              <a:spcBef>
                <a:spcPts val="300"/>
              </a:spcBef>
            </a:pPr>
            <a:r>
              <a:rPr lang="en-US" sz="1200" dirty="0">
                <a:latin typeface="+mn-lt"/>
              </a:rPr>
              <a:t>Senior Consultant</a:t>
            </a:r>
          </a:p>
          <a:p>
            <a:pPr>
              <a:lnSpc>
                <a:spcPts val="1800"/>
              </a:lnSpc>
              <a:spcBef>
                <a:spcPts val="0"/>
              </a:spcBef>
            </a:pPr>
            <a:r>
              <a:rPr lang="en-US" sz="1200" b="1" dirty="0">
                <a:latin typeface="+mn-lt"/>
              </a:rPr>
              <a:t>Contact: </a:t>
            </a:r>
            <a:r>
              <a:rPr lang="en-US" sz="1200" dirty="0" err="1">
                <a:latin typeface="+mn-lt"/>
              </a:rPr>
              <a:t>rbalasa@deloittece.com</a:t>
            </a:r>
            <a:endParaRPr lang="en-US" sz="1200" dirty="0">
              <a:latin typeface="+mn-lt"/>
            </a:endParaRPr>
          </a:p>
        </p:txBody>
      </p:sp>
      <p:sp>
        <p:nvSpPr>
          <p:cNvPr id="5" name="Rectangle 4">
            <a:extLst>
              <a:ext uri="{FF2B5EF4-FFF2-40B4-BE49-F238E27FC236}">
                <a16:creationId xmlns:a16="http://schemas.microsoft.com/office/drawing/2014/main" id="{4CDE120E-3AC6-3895-1E09-AD367D7780BB}"/>
              </a:ext>
            </a:extLst>
          </p:cNvPr>
          <p:cNvSpPr/>
          <p:nvPr/>
        </p:nvSpPr>
        <p:spPr>
          <a:xfrm>
            <a:off x="660400" y="508000"/>
            <a:ext cx="2255520" cy="14325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RO"/>
          </a:p>
        </p:txBody>
      </p:sp>
      <p:sp>
        <p:nvSpPr>
          <p:cNvPr id="6" name="Rectangle 5">
            <a:extLst>
              <a:ext uri="{FF2B5EF4-FFF2-40B4-BE49-F238E27FC236}">
                <a16:creationId xmlns:a16="http://schemas.microsoft.com/office/drawing/2014/main" id="{70F586D8-65E6-8F2C-6D44-A2EBEDE293D0}"/>
              </a:ext>
            </a:extLst>
          </p:cNvPr>
          <p:cNvSpPr/>
          <p:nvPr/>
        </p:nvSpPr>
        <p:spPr>
          <a:xfrm>
            <a:off x="3423920" y="5171440"/>
            <a:ext cx="8001000" cy="16052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RO"/>
          </a:p>
        </p:txBody>
      </p:sp>
    </p:spTree>
    <p:extLst>
      <p:ext uri="{BB962C8B-B14F-4D97-AF65-F5344CB8AC3E}">
        <p14:creationId xmlns:p14="http://schemas.microsoft.com/office/powerpoint/2010/main" val="195768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5F8210-A04B-7E45-8480-5A2193F2A31C}"/>
              </a:ext>
            </a:extLst>
          </p:cNvPr>
          <p:cNvCxnSpPr>
            <a:cxnSpLocks/>
          </p:cNvCxnSpPr>
          <p:nvPr/>
        </p:nvCxnSpPr>
        <p:spPr>
          <a:xfrm flipV="1">
            <a:off x="1929650" y="674372"/>
            <a:ext cx="0" cy="51469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315145" y="3002618"/>
            <a:ext cx="1302743" cy="4904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Code Smells</a:t>
            </a:r>
          </a:p>
        </p:txBody>
      </p:sp>
      <p:sp>
        <p:nvSpPr>
          <p:cNvPr id="2" name="TextBox 1">
            <a:extLst>
              <a:ext uri="{FF2B5EF4-FFF2-40B4-BE49-F238E27FC236}">
                <a16:creationId xmlns:a16="http://schemas.microsoft.com/office/drawing/2014/main" id="{6D7393C7-987B-4DDF-4C00-A59A1BFE15A3}"/>
              </a:ext>
            </a:extLst>
          </p:cNvPr>
          <p:cNvSpPr txBox="1"/>
          <p:nvPr/>
        </p:nvSpPr>
        <p:spPr>
          <a:xfrm>
            <a:off x="7477760" y="2103120"/>
            <a:ext cx="184731" cy="369332"/>
          </a:xfrm>
          <a:prstGeom prst="rect">
            <a:avLst/>
          </a:prstGeom>
          <a:noFill/>
        </p:spPr>
        <p:txBody>
          <a:bodyPr wrap="none" rtlCol="0">
            <a:spAutoFit/>
          </a:bodyPr>
          <a:lstStyle/>
          <a:p>
            <a:endParaRPr lang="en-RO" dirty="0"/>
          </a:p>
        </p:txBody>
      </p:sp>
      <p:sp>
        <p:nvSpPr>
          <p:cNvPr id="15" name="Text Placeholder 1">
            <a:extLst>
              <a:ext uri="{FF2B5EF4-FFF2-40B4-BE49-F238E27FC236}">
                <a16:creationId xmlns:a16="http://schemas.microsoft.com/office/drawing/2014/main" id="{F9C0EE1F-1D1C-DE3E-BFFF-7CC1AE1DA28F}"/>
              </a:ext>
            </a:extLst>
          </p:cNvPr>
          <p:cNvSpPr txBox="1">
            <a:spLocks/>
          </p:cNvSpPr>
          <p:nvPr/>
        </p:nvSpPr>
        <p:spPr>
          <a:xfrm>
            <a:off x="2335298" y="989677"/>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Dead code</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xt Placeholder 1">
            <a:extLst>
              <a:ext uri="{FF2B5EF4-FFF2-40B4-BE49-F238E27FC236}">
                <a16:creationId xmlns:a16="http://schemas.microsoft.com/office/drawing/2014/main" id="{C2B4C0C6-483D-21D6-BD36-4733EA0E6748}"/>
              </a:ext>
            </a:extLst>
          </p:cNvPr>
          <p:cNvSpPr txBox="1">
            <a:spLocks/>
          </p:cNvSpPr>
          <p:nvPr/>
        </p:nvSpPr>
        <p:spPr>
          <a:xfrm>
            <a:off x="2335296" y="2383879"/>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Comments</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Text Placeholder 1">
            <a:extLst>
              <a:ext uri="{FF2B5EF4-FFF2-40B4-BE49-F238E27FC236}">
                <a16:creationId xmlns:a16="http://schemas.microsoft.com/office/drawing/2014/main" id="{F8B8598D-DDA9-95B2-38F2-D1C58B728E36}"/>
              </a:ext>
            </a:extLst>
          </p:cNvPr>
          <p:cNvSpPr txBox="1">
            <a:spLocks/>
          </p:cNvSpPr>
          <p:nvPr/>
        </p:nvSpPr>
        <p:spPr>
          <a:xfrm>
            <a:off x="2309320" y="3783216"/>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Speculative generality</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Text Placeholder 1">
            <a:extLst>
              <a:ext uri="{FF2B5EF4-FFF2-40B4-BE49-F238E27FC236}">
                <a16:creationId xmlns:a16="http://schemas.microsoft.com/office/drawing/2014/main" id="{F197D521-0688-DA48-782F-38986C7300AF}"/>
              </a:ext>
            </a:extLst>
          </p:cNvPr>
          <p:cNvSpPr txBox="1">
            <a:spLocks/>
          </p:cNvSpPr>
          <p:nvPr/>
        </p:nvSpPr>
        <p:spPr>
          <a:xfrm>
            <a:off x="2335297" y="5292706"/>
            <a:ext cx="4187411" cy="73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Spaghetti code</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a:extLst>
              <a:ext uri="{FF2B5EF4-FFF2-40B4-BE49-F238E27FC236}">
                <a16:creationId xmlns:a16="http://schemas.microsoft.com/office/drawing/2014/main" id="{2299FE92-F7F0-64D0-07A7-392460AD8A47}"/>
              </a:ext>
            </a:extLst>
          </p:cNvPr>
          <p:cNvPicPr>
            <a:picLocks noChangeAspect="1"/>
          </p:cNvPicPr>
          <p:nvPr/>
        </p:nvPicPr>
        <p:blipFill>
          <a:blip r:embed="rId3"/>
          <a:stretch>
            <a:fillRect/>
          </a:stretch>
        </p:blipFill>
        <p:spPr>
          <a:xfrm>
            <a:off x="6233988" y="238695"/>
            <a:ext cx="2405655" cy="1443393"/>
          </a:xfrm>
          <a:prstGeom prst="rect">
            <a:avLst/>
          </a:prstGeom>
        </p:spPr>
      </p:pic>
      <p:pic>
        <p:nvPicPr>
          <p:cNvPr id="10" name="Picture 9">
            <a:extLst>
              <a:ext uri="{FF2B5EF4-FFF2-40B4-BE49-F238E27FC236}">
                <a16:creationId xmlns:a16="http://schemas.microsoft.com/office/drawing/2014/main" id="{2AD7B6EC-92B6-BC03-2F47-14F1C0BBC648}"/>
              </a:ext>
            </a:extLst>
          </p:cNvPr>
          <p:cNvPicPr>
            <a:picLocks noChangeAspect="1"/>
          </p:cNvPicPr>
          <p:nvPr/>
        </p:nvPicPr>
        <p:blipFill>
          <a:blip r:embed="rId4"/>
          <a:stretch>
            <a:fillRect/>
          </a:stretch>
        </p:blipFill>
        <p:spPr>
          <a:xfrm>
            <a:off x="6168394" y="1725939"/>
            <a:ext cx="2536842" cy="1522105"/>
          </a:xfrm>
          <a:prstGeom prst="rect">
            <a:avLst/>
          </a:prstGeom>
        </p:spPr>
      </p:pic>
      <p:pic>
        <p:nvPicPr>
          <p:cNvPr id="11" name="Picture 10">
            <a:extLst>
              <a:ext uri="{FF2B5EF4-FFF2-40B4-BE49-F238E27FC236}">
                <a16:creationId xmlns:a16="http://schemas.microsoft.com/office/drawing/2014/main" id="{4ED36F03-5381-E41C-2344-1A78F89D8B69}"/>
              </a:ext>
            </a:extLst>
          </p:cNvPr>
          <p:cNvPicPr>
            <a:picLocks noChangeAspect="1"/>
          </p:cNvPicPr>
          <p:nvPr/>
        </p:nvPicPr>
        <p:blipFill>
          <a:blip r:embed="rId5"/>
          <a:stretch>
            <a:fillRect/>
          </a:stretch>
        </p:blipFill>
        <p:spPr>
          <a:xfrm>
            <a:off x="6344623" y="3341166"/>
            <a:ext cx="2360613" cy="1416368"/>
          </a:xfrm>
          <a:prstGeom prst="rect">
            <a:avLst/>
          </a:prstGeom>
        </p:spPr>
      </p:pic>
      <p:pic>
        <p:nvPicPr>
          <p:cNvPr id="12" name="Picture 11">
            <a:extLst>
              <a:ext uri="{FF2B5EF4-FFF2-40B4-BE49-F238E27FC236}">
                <a16:creationId xmlns:a16="http://schemas.microsoft.com/office/drawing/2014/main" id="{BDD65195-38D6-5E44-EFAE-47B941E03A41}"/>
              </a:ext>
            </a:extLst>
          </p:cNvPr>
          <p:cNvPicPr>
            <a:picLocks noChangeAspect="1"/>
          </p:cNvPicPr>
          <p:nvPr/>
        </p:nvPicPr>
        <p:blipFill>
          <a:blip r:embed="rId6"/>
          <a:stretch>
            <a:fillRect/>
          </a:stretch>
        </p:blipFill>
        <p:spPr>
          <a:xfrm>
            <a:off x="6372018" y="4850656"/>
            <a:ext cx="2129594" cy="1557265"/>
          </a:xfrm>
          <a:prstGeom prst="rect">
            <a:avLst/>
          </a:prstGeom>
        </p:spPr>
      </p:pic>
    </p:spTree>
    <p:extLst>
      <p:ext uri="{BB962C8B-B14F-4D97-AF65-F5344CB8AC3E}">
        <p14:creationId xmlns:p14="http://schemas.microsoft.com/office/powerpoint/2010/main" val="20490359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602917" y="3429000"/>
            <a:ext cx="3519320" cy="1628558"/>
          </a:xfrm>
        </p:spPr>
        <p:txBody>
          <a:bodyPr/>
          <a:lstStyle/>
          <a:p>
            <a:r>
              <a:rPr lang="en-US" dirty="0"/>
              <a:t>What is a Design Pattern?</a:t>
            </a:r>
          </a:p>
        </p:txBody>
      </p:sp>
      <p:grpSp>
        <p:nvGrpSpPr>
          <p:cNvPr id="7" name="Group 6">
            <a:extLst>
              <a:ext uri="{FF2B5EF4-FFF2-40B4-BE49-F238E27FC236}">
                <a16:creationId xmlns:a16="http://schemas.microsoft.com/office/drawing/2014/main" id="{7D7CC596-3EB2-A868-7CAD-C6573C250C52}"/>
              </a:ext>
            </a:extLst>
          </p:cNvPr>
          <p:cNvGrpSpPr/>
          <p:nvPr/>
        </p:nvGrpSpPr>
        <p:grpSpPr>
          <a:xfrm>
            <a:off x="5176878" y="1967708"/>
            <a:ext cx="6852230" cy="4635945"/>
            <a:chOff x="5202045" y="1278294"/>
            <a:chExt cx="6852230" cy="4635945"/>
          </a:xfrm>
        </p:grpSpPr>
        <p:pic>
          <p:nvPicPr>
            <p:cNvPr id="3" name="Picture 2">
              <a:extLst>
                <a:ext uri="{FF2B5EF4-FFF2-40B4-BE49-F238E27FC236}">
                  <a16:creationId xmlns:a16="http://schemas.microsoft.com/office/drawing/2014/main" id="{0F15EA37-B7A3-D897-2607-24716A16549B}"/>
                </a:ext>
              </a:extLst>
            </p:cNvPr>
            <p:cNvPicPr>
              <a:picLocks noChangeAspect="1"/>
            </p:cNvPicPr>
            <p:nvPr/>
          </p:nvPicPr>
          <p:blipFill>
            <a:blip r:embed="rId3"/>
            <a:stretch>
              <a:fillRect/>
            </a:stretch>
          </p:blipFill>
          <p:spPr>
            <a:xfrm>
              <a:off x="5649349" y="1278294"/>
              <a:ext cx="5964901" cy="1450150"/>
            </a:xfrm>
            <a:prstGeom prst="rect">
              <a:avLst/>
            </a:prstGeom>
          </p:spPr>
        </p:pic>
        <p:pic>
          <p:nvPicPr>
            <p:cNvPr id="5" name="Picture 4">
              <a:extLst>
                <a:ext uri="{FF2B5EF4-FFF2-40B4-BE49-F238E27FC236}">
                  <a16:creationId xmlns:a16="http://schemas.microsoft.com/office/drawing/2014/main" id="{75C876B7-9C7B-A276-1970-1C289ADBA0FC}"/>
                </a:ext>
              </a:extLst>
            </p:cNvPr>
            <p:cNvPicPr>
              <a:picLocks noChangeAspect="1"/>
            </p:cNvPicPr>
            <p:nvPr/>
          </p:nvPicPr>
          <p:blipFill>
            <a:blip r:embed="rId4"/>
            <a:stretch>
              <a:fillRect/>
            </a:stretch>
          </p:blipFill>
          <p:spPr>
            <a:xfrm>
              <a:off x="5649349" y="2722487"/>
              <a:ext cx="5964901" cy="1443006"/>
            </a:xfrm>
            <a:prstGeom prst="rect">
              <a:avLst/>
            </a:prstGeom>
          </p:spPr>
        </p:pic>
        <p:pic>
          <p:nvPicPr>
            <p:cNvPr id="6" name="Picture 5">
              <a:extLst>
                <a:ext uri="{FF2B5EF4-FFF2-40B4-BE49-F238E27FC236}">
                  <a16:creationId xmlns:a16="http://schemas.microsoft.com/office/drawing/2014/main" id="{9DC764ED-79CE-7828-F39C-5F20E857A5C0}"/>
                </a:ext>
              </a:extLst>
            </p:cNvPr>
            <p:cNvPicPr>
              <a:picLocks noChangeAspect="1"/>
            </p:cNvPicPr>
            <p:nvPr/>
          </p:nvPicPr>
          <p:blipFill>
            <a:blip r:embed="rId5"/>
            <a:stretch>
              <a:fillRect/>
            </a:stretch>
          </p:blipFill>
          <p:spPr>
            <a:xfrm>
              <a:off x="5202045" y="4165493"/>
              <a:ext cx="6852230" cy="1748746"/>
            </a:xfrm>
            <a:prstGeom prst="rect">
              <a:avLst/>
            </a:prstGeom>
          </p:spPr>
        </p:pic>
      </p:grpSp>
      <p:sp>
        <p:nvSpPr>
          <p:cNvPr id="9" name="Rectangle 8">
            <a:extLst>
              <a:ext uri="{FF2B5EF4-FFF2-40B4-BE49-F238E27FC236}">
                <a16:creationId xmlns:a16="http://schemas.microsoft.com/office/drawing/2014/main" id="{87B1403D-E6EE-33AA-4FFD-5B7E20F7AFB2}"/>
              </a:ext>
            </a:extLst>
          </p:cNvPr>
          <p:cNvSpPr/>
          <p:nvPr/>
        </p:nvSpPr>
        <p:spPr>
          <a:xfrm>
            <a:off x="10078720" y="345787"/>
            <a:ext cx="1320800" cy="619760"/>
          </a:xfrm>
          <a:prstGeom prst="rect">
            <a:avLst/>
          </a:prstGeom>
          <a:solidFill>
            <a:srgbClr val="73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spTree>
    <p:extLst>
      <p:ext uri="{BB962C8B-B14F-4D97-AF65-F5344CB8AC3E}">
        <p14:creationId xmlns:p14="http://schemas.microsoft.com/office/powerpoint/2010/main" val="85831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5F8210-A04B-7E45-8480-5A2193F2A31C}"/>
              </a:ext>
            </a:extLst>
          </p:cNvPr>
          <p:cNvCxnSpPr/>
          <p:nvPr/>
        </p:nvCxnSpPr>
        <p:spPr>
          <a:xfrm flipV="1">
            <a:off x="7385570" y="857252"/>
            <a:ext cx="0" cy="51469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4399C1-5384-544E-A16E-C20CE4D04603}"/>
              </a:ext>
            </a:extLst>
          </p:cNvPr>
          <p:cNvCxnSpPr>
            <a:cxnSpLocks/>
          </p:cNvCxnSpPr>
          <p:nvPr/>
        </p:nvCxnSpPr>
        <p:spPr>
          <a:xfrm>
            <a:off x="5764759" y="2153077"/>
            <a:ext cx="1620812" cy="4568"/>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2F49628-F9EA-064A-8B4F-6C24D49D60C4}"/>
              </a:ext>
            </a:extLst>
          </p:cNvPr>
          <p:cNvCxnSpPr>
            <a:cxnSpLocks/>
          </p:cNvCxnSpPr>
          <p:nvPr/>
        </p:nvCxnSpPr>
        <p:spPr>
          <a:xfrm>
            <a:off x="7385572" y="3134389"/>
            <a:ext cx="1604357"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D5C9156-20C6-CF40-B57E-1C0A7D06795A}"/>
              </a:ext>
            </a:extLst>
          </p:cNvPr>
          <p:cNvCxnSpPr>
            <a:cxnSpLocks/>
          </p:cNvCxnSpPr>
          <p:nvPr/>
        </p:nvCxnSpPr>
        <p:spPr>
          <a:xfrm flipV="1">
            <a:off x="5763325" y="4097280"/>
            <a:ext cx="1622246" cy="665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CAEC292-9FAC-D149-8F99-BE7CE0AFA632}"/>
              </a:ext>
            </a:extLst>
          </p:cNvPr>
          <p:cNvSpPr txBox="1">
            <a:spLocks/>
          </p:cNvSpPr>
          <p:nvPr/>
        </p:nvSpPr>
        <p:spPr>
          <a:xfrm>
            <a:off x="5868499" y="2273882"/>
            <a:ext cx="1355699" cy="150201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pPr>
            <a:r>
              <a:rPr lang="en-US" sz="1050" spc="225" dirty="0">
                <a:solidFill>
                  <a:schemeClr val="accent3"/>
                </a:solidFill>
                <a:latin typeface="Open Sans" panose="020B0606030504020204" pitchFamily="34" charset="0"/>
                <a:ea typeface="Chronicle Display Black" charset="0"/>
                <a:cs typeface="Chronicle Display Black" charset="0"/>
              </a:rPr>
              <a:t>Creational</a:t>
            </a:r>
          </a:p>
          <a:p>
            <a:pPr>
              <a:spcBef>
                <a:spcPts val="300"/>
              </a:spcBef>
            </a:pPr>
            <a:r>
              <a:rPr lang="en-US" sz="750" dirty="0">
                <a:solidFill>
                  <a:schemeClr val="tx1"/>
                </a:solidFill>
                <a:latin typeface="Open Sans" panose="020B0606030504020204" pitchFamily="34" charset="0"/>
              </a:rPr>
              <a:t>Creational patterns provide object creation mechanisms that increase flexibility and reuse of existing code.</a:t>
            </a:r>
          </a:p>
        </p:txBody>
      </p:sp>
      <p:sp>
        <p:nvSpPr>
          <p:cNvPr id="9" name="Text Placeholder 2">
            <a:extLst>
              <a:ext uri="{FF2B5EF4-FFF2-40B4-BE49-F238E27FC236}">
                <a16:creationId xmlns:a16="http://schemas.microsoft.com/office/drawing/2014/main" id="{2BC0EBAC-0F03-D748-A739-AE3F467501A2}"/>
              </a:ext>
            </a:extLst>
          </p:cNvPr>
          <p:cNvSpPr txBox="1">
            <a:spLocks/>
          </p:cNvSpPr>
          <p:nvPr/>
        </p:nvSpPr>
        <p:spPr>
          <a:xfrm>
            <a:off x="5868499" y="4204373"/>
            <a:ext cx="1355699" cy="150201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300"/>
              </a:spcBef>
            </a:pPr>
            <a:r>
              <a:rPr lang="en-US" sz="1050" spc="0" dirty="0">
                <a:solidFill>
                  <a:schemeClr val="accent5"/>
                </a:solidFill>
                <a:latin typeface="Open Sans" panose="020B0606030504020204" pitchFamily="34" charset="0"/>
                <a:ea typeface="Chronicle Display Black" charset="0"/>
                <a:cs typeface="Chronicle Display Black" charset="0"/>
              </a:rPr>
              <a:t>Behavioral</a:t>
            </a:r>
          </a:p>
          <a:p>
            <a:r>
              <a:rPr lang="en-GB" sz="750" dirty="0">
                <a:solidFill>
                  <a:schemeClr val="tx1"/>
                </a:solidFill>
                <a:latin typeface="Open Sans" panose="020B0606030504020204" pitchFamily="34" charset="0"/>
              </a:rPr>
              <a:t>Behavioural patterns take care of effective communication and the assignment of responsibilities between objects.</a:t>
            </a:r>
          </a:p>
        </p:txBody>
      </p:sp>
      <p:sp>
        <p:nvSpPr>
          <p:cNvPr id="10" name="Text Placeholder 2">
            <a:extLst>
              <a:ext uri="{FF2B5EF4-FFF2-40B4-BE49-F238E27FC236}">
                <a16:creationId xmlns:a16="http://schemas.microsoft.com/office/drawing/2014/main" id="{27C76DB0-2AA4-9143-AE5B-48DEB2957C16}"/>
              </a:ext>
            </a:extLst>
          </p:cNvPr>
          <p:cNvSpPr txBox="1">
            <a:spLocks/>
          </p:cNvSpPr>
          <p:nvPr/>
        </p:nvSpPr>
        <p:spPr>
          <a:xfrm>
            <a:off x="7517779" y="3283909"/>
            <a:ext cx="1543776" cy="150201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300"/>
              </a:spcBef>
            </a:pPr>
            <a:r>
              <a:rPr lang="en-US" sz="1050" spc="225" dirty="0">
                <a:solidFill>
                  <a:schemeClr val="accent4"/>
                </a:solidFill>
                <a:latin typeface="Open Sans" panose="020B0606030504020204" pitchFamily="34" charset="0"/>
                <a:ea typeface="Chronicle Display Black" charset="0"/>
                <a:cs typeface="Chronicle Display Black" charset="0"/>
              </a:rPr>
              <a:t>Structural</a:t>
            </a:r>
          </a:p>
          <a:p>
            <a:r>
              <a:rPr lang="en-GB" sz="750" dirty="0">
                <a:solidFill>
                  <a:schemeClr val="tx1"/>
                </a:solidFill>
                <a:latin typeface="Open Sans" panose="020B0606030504020204" pitchFamily="34" charset="0"/>
              </a:rPr>
              <a:t>Structural patterns explain how to assemble objects and classes into larger structures, while keeping these structures flexible and efficient.</a:t>
            </a:r>
          </a:p>
        </p:txBody>
      </p:sp>
      <p:sp>
        <p:nvSpPr>
          <p:cNvPr id="11" name="Oval 10">
            <a:extLst>
              <a:ext uri="{FF2B5EF4-FFF2-40B4-BE49-F238E27FC236}">
                <a16:creationId xmlns:a16="http://schemas.microsoft.com/office/drawing/2014/main" id="{55F543C8-76CA-B24B-8B39-A20980CD4B1E}"/>
              </a:ext>
            </a:extLst>
          </p:cNvPr>
          <p:cNvSpPr/>
          <p:nvPr/>
        </p:nvSpPr>
        <p:spPr>
          <a:xfrm>
            <a:off x="7341225" y="2113298"/>
            <a:ext cx="88695" cy="88695"/>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Open Sans" panose="020B0606030504020204" pitchFamily="34" charset="0"/>
            </a:endParaRPr>
          </a:p>
        </p:txBody>
      </p:sp>
      <p:sp>
        <p:nvSpPr>
          <p:cNvPr id="12" name="Oval 11">
            <a:extLst>
              <a:ext uri="{FF2B5EF4-FFF2-40B4-BE49-F238E27FC236}">
                <a16:creationId xmlns:a16="http://schemas.microsoft.com/office/drawing/2014/main" id="{321D769E-CB41-F446-A48F-C0CBBBDAC908}"/>
              </a:ext>
            </a:extLst>
          </p:cNvPr>
          <p:cNvSpPr/>
          <p:nvPr/>
        </p:nvSpPr>
        <p:spPr>
          <a:xfrm>
            <a:off x="7341225" y="3090042"/>
            <a:ext cx="88695" cy="88695"/>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Open Sans" panose="020B0606030504020204" pitchFamily="34" charset="0"/>
            </a:endParaRPr>
          </a:p>
        </p:txBody>
      </p:sp>
      <p:sp>
        <p:nvSpPr>
          <p:cNvPr id="13" name="Oval 12">
            <a:extLst>
              <a:ext uri="{FF2B5EF4-FFF2-40B4-BE49-F238E27FC236}">
                <a16:creationId xmlns:a16="http://schemas.microsoft.com/office/drawing/2014/main" id="{4D4E5E57-E547-B648-882E-2C993EA16624}"/>
              </a:ext>
            </a:extLst>
          </p:cNvPr>
          <p:cNvSpPr/>
          <p:nvPr/>
        </p:nvSpPr>
        <p:spPr>
          <a:xfrm>
            <a:off x="7341225" y="4059582"/>
            <a:ext cx="88695" cy="88695"/>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Open Sans" panose="020B0606030504020204" pitchFamily="34" charset="0"/>
            </a:endParaRPr>
          </a:p>
        </p:txBody>
      </p:sp>
      <p:pic>
        <p:nvPicPr>
          <p:cNvPr id="21" name="Picture 20">
            <a:extLst>
              <a:ext uri="{FF2B5EF4-FFF2-40B4-BE49-F238E27FC236}">
                <a16:creationId xmlns:a16="http://schemas.microsoft.com/office/drawing/2014/main" id="{4082848F-5EDF-9A44-A746-A2C0BBE9557F}"/>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53627" y="857250"/>
            <a:ext cx="714375" cy="5143500"/>
          </a:xfrm>
          <a:prstGeom prst="rect">
            <a:avLst/>
          </a:prstGeom>
        </p:spPr>
      </p:pic>
      <p:sp>
        <p:nvSpPr>
          <p:cNvPr id="17" name="Text Placeholder 1">
            <a:extLst>
              <a:ext uri="{FF2B5EF4-FFF2-40B4-BE49-F238E27FC236}">
                <a16:creationId xmlns:a16="http://schemas.microsoft.com/office/drawing/2014/main" id="{8D74E97E-49AB-6996-BFAB-2C6A8A6BE563}"/>
              </a:ext>
            </a:extLst>
          </p:cNvPr>
          <p:cNvSpPr txBox="1">
            <a:spLocks/>
          </p:cNvSpPr>
          <p:nvPr/>
        </p:nvSpPr>
        <p:spPr>
          <a:xfrm>
            <a:off x="1239707" y="3024890"/>
            <a:ext cx="3519320" cy="16285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Open Sans Light" panose="020B0306030504020204" pitchFamily="34" charset="0"/>
                <a:ea typeface="Open Sans Light" panose="020B0306030504020204" pitchFamily="34" charset="0"/>
                <a:cs typeface="Open Sans Light" panose="020B0306030504020204" pitchFamily="34" charset="0"/>
              </a:rPr>
              <a:t>Classification of patterns</a:t>
            </a:r>
          </a:p>
        </p:txBody>
      </p:sp>
      <p:grpSp>
        <p:nvGrpSpPr>
          <p:cNvPr id="19" name="Group 18">
            <a:extLst>
              <a:ext uri="{FF2B5EF4-FFF2-40B4-BE49-F238E27FC236}">
                <a16:creationId xmlns:a16="http://schemas.microsoft.com/office/drawing/2014/main" id="{487C962F-8F0E-79BB-98F1-824262037D9F}"/>
              </a:ext>
            </a:extLst>
          </p:cNvPr>
          <p:cNvGrpSpPr/>
          <p:nvPr/>
        </p:nvGrpSpPr>
        <p:grpSpPr>
          <a:xfrm>
            <a:off x="5218565" y="1890450"/>
            <a:ext cx="544759" cy="525254"/>
            <a:chOff x="4877702" y="2218306"/>
            <a:chExt cx="544759" cy="525254"/>
          </a:xfrm>
        </p:grpSpPr>
        <p:sp>
          <p:nvSpPr>
            <p:cNvPr id="18" name="Oval 17">
              <a:extLst>
                <a:ext uri="{FF2B5EF4-FFF2-40B4-BE49-F238E27FC236}">
                  <a16:creationId xmlns:a16="http://schemas.microsoft.com/office/drawing/2014/main" id="{D6228300-9245-0BFF-0CD2-9DFF538257F9}"/>
                </a:ext>
              </a:extLst>
            </p:cNvPr>
            <p:cNvSpPr/>
            <p:nvPr/>
          </p:nvSpPr>
          <p:spPr>
            <a:xfrm>
              <a:off x="4877702" y="2218306"/>
              <a:ext cx="544759" cy="525254"/>
            </a:xfrm>
            <a:prstGeom prst="ellips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14" name="Graphic 13" descr="Architecture with solid fill">
              <a:extLst>
                <a:ext uri="{FF2B5EF4-FFF2-40B4-BE49-F238E27FC236}">
                  <a16:creationId xmlns:a16="http://schemas.microsoft.com/office/drawing/2014/main" id="{1EE67383-9F60-892C-0756-4714CBB7F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8408" y="2273882"/>
              <a:ext cx="436045" cy="436045"/>
            </a:xfrm>
            <a:prstGeom prst="rect">
              <a:avLst/>
            </a:prstGeom>
          </p:spPr>
        </p:pic>
      </p:grpSp>
      <p:grpSp>
        <p:nvGrpSpPr>
          <p:cNvPr id="28" name="Group 27">
            <a:extLst>
              <a:ext uri="{FF2B5EF4-FFF2-40B4-BE49-F238E27FC236}">
                <a16:creationId xmlns:a16="http://schemas.microsoft.com/office/drawing/2014/main" id="{E7826C2D-91B6-DD48-1EA3-8FB30529F3A4}"/>
              </a:ext>
            </a:extLst>
          </p:cNvPr>
          <p:cNvGrpSpPr/>
          <p:nvPr/>
        </p:nvGrpSpPr>
        <p:grpSpPr>
          <a:xfrm>
            <a:off x="8921383" y="2871762"/>
            <a:ext cx="544759" cy="525254"/>
            <a:chOff x="4319433" y="3021282"/>
            <a:chExt cx="544759" cy="525254"/>
          </a:xfrm>
        </p:grpSpPr>
        <p:sp>
          <p:nvSpPr>
            <p:cNvPr id="26" name="Oval 25">
              <a:extLst>
                <a:ext uri="{FF2B5EF4-FFF2-40B4-BE49-F238E27FC236}">
                  <a16:creationId xmlns:a16="http://schemas.microsoft.com/office/drawing/2014/main" id="{E6E9D1FB-6682-9DC2-6658-3EA5ECE418AD}"/>
                </a:ext>
              </a:extLst>
            </p:cNvPr>
            <p:cNvSpPr/>
            <p:nvPr/>
          </p:nvSpPr>
          <p:spPr>
            <a:xfrm>
              <a:off x="4319433" y="3021282"/>
              <a:ext cx="544759" cy="525254"/>
            </a:xfrm>
            <a:prstGeom prst="ellipse">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22" name="Graphic 21" descr="Bridge scene with solid fill">
              <a:extLst>
                <a:ext uri="{FF2B5EF4-FFF2-40B4-BE49-F238E27FC236}">
                  <a16:creationId xmlns:a16="http://schemas.microsoft.com/office/drawing/2014/main" id="{56A03C8F-15C0-B3D4-7D10-568152CBDB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0314" y="3021282"/>
              <a:ext cx="457200" cy="457200"/>
            </a:xfrm>
            <a:prstGeom prst="rect">
              <a:avLst/>
            </a:prstGeom>
          </p:spPr>
        </p:pic>
      </p:grpSp>
      <p:grpSp>
        <p:nvGrpSpPr>
          <p:cNvPr id="35" name="Group 34">
            <a:extLst>
              <a:ext uri="{FF2B5EF4-FFF2-40B4-BE49-F238E27FC236}">
                <a16:creationId xmlns:a16="http://schemas.microsoft.com/office/drawing/2014/main" id="{510AE38F-FB03-5F4E-A4C9-B82B16BCF138}"/>
              </a:ext>
            </a:extLst>
          </p:cNvPr>
          <p:cNvGrpSpPr/>
          <p:nvPr/>
        </p:nvGrpSpPr>
        <p:grpSpPr>
          <a:xfrm>
            <a:off x="5246512" y="3841302"/>
            <a:ext cx="544759" cy="525254"/>
            <a:chOff x="4507867" y="3166373"/>
            <a:chExt cx="544759" cy="525254"/>
          </a:xfrm>
        </p:grpSpPr>
        <p:sp>
          <p:nvSpPr>
            <p:cNvPr id="32" name="Oval 31">
              <a:extLst>
                <a:ext uri="{FF2B5EF4-FFF2-40B4-BE49-F238E27FC236}">
                  <a16:creationId xmlns:a16="http://schemas.microsoft.com/office/drawing/2014/main" id="{3B8E0E32-8666-3AE1-F7A2-6B8446EE1E16}"/>
                </a:ext>
              </a:extLst>
            </p:cNvPr>
            <p:cNvSpPr/>
            <p:nvPr/>
          </p:nvSpPr>
          <p:spPr>
            <a:xfrm>
              <a:off x="4507867" y="3166373"/>
              <a:ext cx="544759" cy="525254"/>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solidFill>
                  <a:schemeClr val="accent5">
                    <a:lumMod val="75000"/>
                  </a:schemeClr>
                </a:solidFill>
              </a:endParaRPr>
            </a:p>
          </p:txBody>
        </p:sp>
        <p:pic>
          <p:nvPicPr>
            <p:cNvPr id="34" name="Graphic 33" descr="Mental Health with solid fill">
              <a:extLst>
                <a:ext uri="{FF2B5EF4-FFF2-40B4-BE49-F238E27FC236}">
                  <a16:creationId xmlns:a16="http://schemas.microsoft.com/office/drawing/2014/main" id="{660B7AE8-14B0-6A2B-0472-C2D1B5150F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8788" y="3178737"/>
              <a:ext cx="484827" cy="484827"/>
            </a:xfrm>
            <a:prstGeom prst="rect">
              <a:avLst/>
            </a:prstGeom>
          </p:spPr>
        </p:pic>
      </p:grpSp>
    </p:spTree>
    <p:extLst>
      <p:ext uri="{BB962C8B-B14F-4D97-AF65-F5344CB8AC3E}">
        <p14:creationId xmlns:p14="http://schemas.microsoft.com/office/powerpoint/2010/main" val="37952187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300C42-C396-99FF-A293-42DDB4AEDFA2}"/>
              </a:ext>
            </a:extLst>
          </p:cNvPr>
          <p:cNvSpPr/>
          <p:nvPr/>
        </p:nvSpPr>
        <p:spPr>
          <a:xfrm>
            <a:off x="0" y="3429000"/>
            <a:ext cx="4965405" cy="1925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p>
        </p:txBody>
      </p:sp>
      <p:sp>
        <p:nvSpPr>
          <p:cNvPr id="2" name="Text Placeholder 1">
            <a:extLst>
              <a:ext uri="{FF2B5EF4-FFF2-40B4-BE49-F238E27FC236}">
                <a16:creationId xmlns:a16="http://schemas.microsoft.com/office/drawing/2014/main" id="{F7D5DB0A-B2D1-4649-96F6-C11EB30A940E}"/>
              </a:ext>
            </a:extLst>
          </p:cNvPr>
          <p:cNvSpPr>
            <a:spLocks noGrp="1"/>
          </p:cNvSpPr>
          <p:nvPr>
            <p:ph type="body" sz="quarter" idx="11"/>
          </p:nvPr>
        </p:nvSpPr>
        <p:spPr>
          <a:xfrm>
            <a:off x="1004776" y="3804277"/>
            <a:ext cx="2950535" cy="1171761"/>
          </a:xfrm>
        </p:spPr>
        <p:txBody>
          <a:bodyPr/>
          <a:lstStyle/>
          <a:p>
            <a:r>
              <a:rPr lang="en-US" sz="2800" dirty="0">
                <a:solidFill>
                  <a:schemeClr val="tx1"/>
                </a:solidFill>
              </a:rPr>
              <a:t>Creational design patterns</a:t>
            </a:r>
          </a:p>
        </p:txBody>
      </p:sp>
      <p:sp>
        <p:nvSpPr>
          <p:cNvPr id="4" name="Rectangle 3">
            <a:extLst>
              <a:ext uri="{FF2B5EF4-FFF2-40B4-BE49-F238E27FC236}">
                <a16:creationId xmlns:a16="http://schemas.microsoft.com/office/drawing/2014/main" id="{C7036CFB-866A-ED02-330E-20A6954FD214}"/>
              </a:ext>
            </a:extLst>
          </p:cNvPr>
          <p:cNvSpPr/>
          <p:nvPr/>
        </p:nvSpPr>
        <p:spPr>
          <a:xfrm>
            <a:off x="10180320" y="416560"/>
            <a:ext cx="1290320" cy="762000"/>
          </a:xfrm>
          <a:prstGeom prst="rect">
            <a:avLst/>
          </a:prstGeom>
          <a:solidFill>
            <a:srgbClr val="81A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spTree>
    <p:extLst>
      <p:ext uri="{BB962C8B-B14F-4D97-AF65-F5344CB8AC3E}">
        <p14:creationId xmlns:p14="http://schemas.microsoft.com/office/powerpoint/2010/main" val="882207958"/>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3445</TotalTime>
  <Words>2900</Words>
  <Application>Microsoft Macintosh PowerPoint</Application>
  <PresentationFormat>Widescreen</PresentationFormat>
  <Paragraphs>209</Paragraphs>
  <Slides>58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Calibri Light</vt:lpstr>
      <vt:lpstr>Open Sans</vt:lpstr>
      <vt:lpstr>Open Sans Light</vt:lpstr>
      <vt:lpstr>Verdana</vt:lpstr>
      <vt:lpstr>Wingdings</vt:lpstr>
      <vt:lpstr>Office Theme</vt:lpstr>
      <vt:lpstr>Clean Code &amp; Design Patterns</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Balasa, Razvan-Costin</dc:creator>
  <cp:lastModifiedBy>Balasa, Razvan-Costin</cp:lastModifiedBy>
  <cp:revision>38</cp:revision>
  <dcterms:created xsi:type="dcterms:W3CDTF">2022-04-17T12:32:01Z</dcterms:created>
  <dcterms:modified xsi:type="dcterms:W3CDTF">2022-07-25T13:52:48Z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2022-04-17T12:32:01Z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c71944c5-1e45-4d8a-af64-82646f59279c</vt:lpwstr>
  </property>
  <property fmtid="{D5CDD505-2E9C-101B-9397-08002B2CF9AE}" pid="8" name="MSIP_Label_ea60d57e-af5b-4752-ac57-3e4f28ca11dc_ContentBits">
    <vt:lpwstr>0</vt:lpwstr>
  </property>
</Properties>
</file>